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rawings/drawing4.xml" ContentType="application/vnd.openxmlformats-officedocument.drawingml.chartshap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charts/chart6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5.xml" ContentType="application/vnd.openxmlformats-officedocument.drawingml.chartshape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rawings/drawing3.xml" ContentType="application/vnd.openxmlformats-officedocument.drawingml.chartshap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5"/>
  </p:notesMasterIdLst>
  <p:sldIdLst>
    <p:sldId id="256" r:id="rId2"/>
    <p:sldId id="257" r:id="rId3"/>
    <p:sldId id="258" r:id="rId4"/>
    <p:sldId id="269" r:id="rId5"/>
    <p:sldId id="341" r:id="rId6"/>
    <p:sldId id="319" r:id="rId7"/>
    <p:sldId id="359" r:id="rId8"/>
    <p:sldId id="323" r:id="rId9"/>
    <p:sldId id="264" r:id="rId10"/>
    <p:sldId id="351" r:id="rId11"/>
    <p:sldId id="344" r:id="rId12"/>
    <p:sldId id="350" r:id="rId13"/>
    <p:sldId id="355" r:id="rId14"/>
    <p:sldId id="343" r:id="rId15"/>
    <p:sldId id="358" r:id="rId16"/>
    <p:sldId id="338" r:id="rId17"/>
    <p:sldId id="305" r:id="rId18"/>
    <p:sldId id="356" r:id="rId19"/>
    <p:sldId id="316" r:id="rId20"/>
    <p:sldId id="339" r:id="rId21"/>
    <p:sldId id="303" r:id="rId22"/>
    <p:sldId id="347" r:id="rId23"/>
    <p:sldId id="360" r:id="rId24"/>
    <p:sldId id="354" r:id="rId25"/>
    <p:sldId id="361" r:id="rId26"/>
    <p:sldId id="295" r:id="rId27"/>
    <p:sldId id="330" r:id="rId28"/>
    <p:sldId id="331" r:id="rId29"/>
    <p:sldId id="334" r:id="rId30"/>
    <p:sldId id="335" r:id="rId31"/>
    <p:sldId id="357" r:id="rId32"/>
    <p:sldId id="362" r:id="rId33"/>
    <p:sldId id="314" r:id="rId34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Александр" initials="А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00" autoAdjust="0"/>
    <p:restoredTop sz="98746" autoAdjust="0"/>
  </p:normalViewPr>
  <p:slideViewPr>
    <p:cSldViewPr>
      <p:cViewPr varScale="1">
        <p:scale>
          <a:sx n="73" d="100"/>
          <a:sy n="73" d="100"/>
        </p:scale>
        <p:origin x="-138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9.xlsx"/><Relationship Id="rId1" Type="http://schemas.openxmlformats.org/officeDocument/2006/relationships/image" Target="../media/image18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0,</a:t>
                    </a:r>
                    <a:r>
                      <a:rPr lang="ru-RU" smtClean="0"/>
                      <a:t>4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22,0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1</a:t>
                    </a:r>
                    <a:r>
                      <a:rPr lang="en-US" smtClean="0"/>
                      <a:t>,2</a:t>
                    </a:r>
                    <a:endParaRPr lang="en-US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mtClean="0"/>
                      <a:t>72,2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smtClean="0"/>
                      <a:t>3</a:t>
                    </a:r>
                    <a:r>
                      <a:rPr lang="en-US" smtClean="0"/>
                      <a:t>,</a:t>
                    </a:r>
                    <a:r>
                      <a:rPr lang="ru-RU" smtClean="0"/>
                      <a:t>9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32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Лист1!$A$2:$A$6</c:f>
              <c:strCache>
                <c:ptCount val="5"/>
                <c:pt idx="0">
                  <c:v>Водный фонд</c:v>
                </c:pt>
                <c:pt idx="1">
                  <c:v>С/х назначения</c:v>
                </c:pt>
                <c:pt idx="2">
                  <c:v>Промышленности</c:v>
                </c:pt>
                <c:pt idx="3">
                  <c:v>Лесной фонд</c:v>
                </c:pt>
                <c:pt idx="4">
                  <c:v>Населённых пунктов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0.82000000000000062</c:v>
                </c:pt>
                <c:pt idx="1">
                  <c:v>17.760000000000002</c:v>
                </c:pt>
                <c:pt idx="2">
                  <c:v>0.72000000000000064</c:v>
                </c:pt>
                <c:pt idx="3">
                  <c:v>78.400000000000006</c:v>
                </c:pt>
                <c:pt idx="4">
                  <c:v>2.66</c:v>
                </c:pt>
              </c:numCache>
            </c:numRef>
          </c:val>
        </c:ser>
        <c:firstSliceAng val="0"/>
      </c:pieChart>
      <c:spPr>
        <a:solidFill>
          <a:schemeClr val="accent2">
            <a:lumMod val="20000"/>
            <a:lumOff val="80000"/>
          </a:schemeClr>
        </a:solidFill>
        <a:ln w="57150">
          <a:solidFill>
            <a:srgbClr val="00B0F0"/>
          </a:solidFill>
        </a:ln>
      </c:spPr>
    </c:plotArea>
    <c:legend>
      <c:legendPos val="r"/>
      <c:layout>
        <c:manualLayout>
          <c:xMode val="edge"/>
          <c:yMode val="edge"/>
          <c:x val="0.68384471929090473"/>
          <c:y val="1.2977377855246035E-2"/>
          <c:w val="0.3075531593040724"/>
          <c:h val="0.93856652105069405"/>
        </c:manualLayout>
      </c:layout>
      <c:spPr>
        <a:solidFill>
          <a:schemeClr val="accent4">
            <a:lumMod val="20000"/>
            <a:lumOff val="80000"/>
          </a:schemeClr>
        </a:solidFill>
        <a:ln w="38100"/>
      </c:spPr>
      <c:txPr>
        <a:bodyPr/>
        <a:lstStyle/>
        <a:p>
          <a:pPr>
            <a:defRPr sz="2000" b="1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1843953532115792"/>
          <c:y val="2.6970652623934652E-2"/>
          <c:w val="0.87580494402485465"/>
          <c:h val="0.88687086101208035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C00000"/>
              </a:solidFill>
            </a:ln>
          </c:spPr>
          <c:dPt>
            <c:idx val="0"/>
            <c:spPr>
              <a:solidFill>
                <a:srgbClr val="FFFF00"/>
              </a:solidFill>
              <a:ln w="57150">
                <a:solidFill>
                  <a:srgbClr val="C00000"/>
                </a:solidFill>
              </a:ln>
            </c:spPr>
          </c:dPt>
          <c:dPt>
            <c:idx val="1"/>
            <c:spPr>
              <a:solidFill>
                <a:srgbClr val="FFFF00"/>
              </a:solidFill>
              <a:ln w="57150">
                <a:solidFill>
                  <a:srgbClr val="C00000"/>
                </a:solidFill>
              </a:ln>
            </c:spPr>
          </c:dPt>
          <c:dPt>
            <c:idx val="2"/>
            <c:spPr>
              <a:solidFill>
                <a:srgbClr val="FFFF00"/>
              </a:solidFill>
              <a:ln w="57150">
                <a:solidFill>
                  <a:srgbClr val="C00000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 w="57150">
                <a:solidFill>
                  <a:srgbClr val="C00000"/>
                </a:solidFill>
              </a:ln>
            </c:spPr>
          </c:dPt>
          <c:dPt>
            <c:idx val="4"/>
            <c:spPr>
              <a:solidFill>
                <a:srgbClr val="FFFF00"/>
              </a:solidFill>
              <a:ln w="57150">
                <a:solidFill>
                  <a:srgbClr val="C00000"/>
                </a:solidFill>
              </a:ln>
            </c:spPr>
          </c:dPt>
          <c:dPt>
            <c:idx val="5"/>
            <c:spPr>
              <a:solidFill>
                <a:srgbClr val="FFFF00"/>
              </a:solidFill>
              <a:ln w="57150">
                <a:solidFill>
                  <a:srgbClr val="C00000"/>
                </a:solidFill>
              </a:ln>
            </c:spPr>
          </c:dPt>
          <c:cat>
            <c:numRef>
              <c:f>Лист1!$A$2:$A$7</c:f>
              <c:numCache>
                <c:formatCode>General</c:formatCode>
                <c:ptCount val="6"/>
                <c:pt idx="0">
                  <c:v>2011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10529</c:v>
                </c:pt>
                <c:pt idx="1">
                  <c:v>10923</c:v>
                </c:pt>
                <c:pt idx="2">
                  <c:v>11375</c:v>
                </c:pt>
                <c:pt idx="3">
                  <c:v>11539</c:v>
                </c:pt>
                <c:pt idx="4">
                  <c:v>11950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numRef>
              <c:f>Лист1!$A$2:$A$7</c:f>
              <c:numCache>
                <c:formatCode>General</c:formatCode>
                <c:ptCount val="6"/>
                <c:pt idx="0">
                  <c:v>2011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numRef>
              <c:f>Лист1!$A$2:$A$7</c:f>
              <c:numCache>
                <c:formatCode>General</c:formatCode>
                <c:ptCount val="6"/>
                <c:pt idx="0">
                  <c:v>2011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overlap val="100"/>
        <c:axId val="128897024"/>
        <c:axId val="128898560"/>
      </c:barChart>
      <c:catAx>
        <c:axId val="12889702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8898560"/>
        <c:crosses val="autoZero"/>
        <c:auto val="1"/>
        <c:lblAlgn val="ctr"/>
        <c:lblOffset val="100"/>
      </c:catAx>
      <c:valAx>
        <c:axId val="12889856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8897024"/>
        <c:crosses val="autoZero"/>
        <c:crossBetween val="between"/>
      </c:valAx>
      <c:spPr>
        <a:solidFill>
          <a:schemeClr val="accent4">
            <a:lumMod val="20000"/>
            <a:lumOff val="80000"/>
          </a:schemeClr>
        </a:solidFill>
        <a:ln w="25400">
          <a:noFill/>
        </a:ln>
      </c:spPr>
    </c:plotArea>
    <c:plotVisOnly val="1"/>
  </c:chart>
  <c:spPr>
    <a:ln w="38100">
      <a:solidFill>
        <a:srgbClr val="C00000"/>
      </a:solidFill>
    </a:ln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9.8684851893513545E-2"/>
          <c:y val="2.6970693229802792E-2"/>
          <c:w val="0.87580494402485465"/>
          <c:h val="0.63814512351481334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C00000"/>
              </a:solidFill>
            </a:ln>
          </c:spPr>
          <c:dPt>
            <c:idx val="0"/>
            <c:spPr>
              <a:solidFill>
                <a:srgbClr val="FFFF00"/>
              </a:solidFill>
              <a:ln w="57150">
                <a:solidFill>
                  <a:srgbClr val="C00000"/>
                </a:solidFill>
              </a:ln>
            </c:spPr>
          </c:dPt>
          <c:dPt>
            <c:idx val="1"/>
            <c:spPr>
              <a:solidFill>
                <a:srgbClr val="FFFF00"/>
              </a:solidFill>
              <a:ln w="57150">
                <a:solidFill>
                  <a:srgbClr val="C00000"/>
                </a:solidFill>
              </a:ln>
            </c:spPr>
          </c:dPt>
          <c:dPt>
            <c:idx val="2"/>
            <c:spPr>
              <a:solidFill>
                <a:srgbClr val="FFFF00"/>
              </a:solidFill>
              <a:ln w="57150">
                <a:solidFill>
                  <a:srgbClr val="C00000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 w="57150">
                <a:solidFill>
                  <a:srgbClr val="C00000"/>
                </a:solidFill>
              </a:ln>
            </c:spPr>
          </c:dPt>
          <c:dPt>
            <c:idx val="4"/>
            <c:spPr>
              <a:solidFill>
                <a:srgbClr val="FFFF00"/>
              </a:solidFill>
              <a:ln w="57150">
                <a:solidFill>
                  <a:srgbClr val="C00000"/>
                </a:solidFill>
              </a:ln>
            </c:spPr>
          </c:dPt>
          <c:dPt>
            <c:idx val="5"/>
            <c:spPr>
              <a:solidFill>
                <a:srgbClr val="FFFF00"/>
              </a:solidFill>
              <a:ln w="57150">
                <a:solidFill>
                  <a:srgbClr val="C00000"/>
                </a:solidFill>
              </a:ln>
            </c:spPr>
          </c:dPt>
          <c:cat>
            <c:strRef>
              <c:f>Лист1!$A$2:$A$7</c:f>
              <c:strCache>
                <c:ptCount val="6"/>
                <c:pt idx="0">
                  <c:v>всего на 01.01.16г.</c:v>
                </c:pt>
                <c:pt idx="1">
                  <c:v>трудоспособные</c:v>
                </c:pt>
                <c:pt idx="2">
                  <c:v>дети</c:v>
                </c:pt>
                <c:pt idx="3">
                  <c:v>пенсионеры</c:v>
                </c:pt>
                <c:pt idx="4">
                  <c:v>льготники</c:v>
                </c:pt>
                <c:pt idx="5">
                  <c:v>инвалиды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11950</c:v>
                </c:pt>
                <c:pt idx="1">
                  <c:v>6780</c:v>
                </c:pt>
                <c:pt idx="2">
                  <c:v>2694</c:v>
                </c:pt>
                <c:pt idx="3">
                  <c:v>2666</c:v>
                </c:pt>
                <c:pt idx="4">
                  <c:v>2536</c:v>
                </c:pt>
                <c:pt idx="5">
                  <c:v>890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всего на 01.01.16г.</c:v>
                </c:pt>
                <c:pt idx="1">
                  <c:v>трудоспособные</c:v>
                </c:pt>
                <c:pt idx="2">
                  <c:v>дети</c:v>
                </c:pt>
                <c:pt idx="3">
                  <c:v>пенсионеры</c:v>
                </c:pt>
                <c:pt idx="4">
                  <c:v>льготники</c:v>
                </c:pt>
                <c:pt idx="5">
                  <c:v>инвалиды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всего на 01.01.16г.</c:v>
                </c:pt>
                <c:pt idx="1">
                  <c:v>трудоспособные</c:v>
                </c:pt>
                <c:pt idx="2">
                  <c:v>дети</c:v>
                </c:pt>
                <c:pt idx="3">
                  <c:v>пенсионеры</c:v>
                </c:pt>
                <c:pt idx="4">
                  <c:v>льготники</c:v>
                </c:pt>
                <c:pt idx="5">
                  <c:v>инвалиды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5">
                  <c:v>252</c:v>
                </c:pt>
              </c:numCache>
            </c:numRef>
          </c:val>
        </c:ser>
        <c:overlap val="100"/>
        <c:axId val="129146240"/>
        <c:axId val="129148032"/>
      </c:barChart>
      <c:catAx>
        <c:axId val="12914624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9148032"/>
        <c:crosses val="autoZero"/>
        <c:auto val="1"/>
        <c:lblAlgn val="ctr"/>
        <c:lblOffset val="100"/>
      </c:catAx>
      <c:valAx>
        <c:axId val="12914803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9146240"/>
        <c:crosses val="autoZero"/>
        <c:crossBetween val="between"/>
      </c:valAx>
      <c:spPr>
        <a:solidFill>
          <a:schemeClr val="accent2">
            <a:lumMod val="40000"/>
            <a:lumOff val="60000"/>
          </a:schemeClr>
        </a:solidFill>
        <a:ln w="57150">
          <a:solidFill>
            <a:schemeClr val="accent5">
              <a:lumMod val="60000"/>
              <a:lumOff val="40000"/>
            </a:schemeClr>
          </a:solidFill>
        </a:ln>
      </c:spPr>
    </c:plotArea>
    <c:plotVisOnly val="1"/>
  </c:chart>
  <c:spPr>
    <a:ln w="38100">
      <a:solidFill>
        <a:srgbClr val="C00000"/>
      </a:solidFill>
    </a:ln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solidFill>
          <a:srgbClr val="FFFF00"/>
        </a:solidFill>
      </c:spPr>
    </c:floor>
    <c:sideWall>
      <c:spPr>
        <a:ln w="38100">
          <a:solidFill>
            <a:srgbClr val="7030A0"/>
          </a:solidFill>
        </a:ln>
      </c:spPr>
    </c:sideWall>
    <c:backWall>
      <c:spPr>
        <a:solidFill>
          <a:schemeClr val="accent4">
            <a:lumMod val="20000"/>
            <a:lumOff val="80000"/>
          </a:schemeClr>
        </a:solidFill>
        <a:ln w="38100">
          <a:solidFill>
            <a:srgbClr val="7030A0"/>
          </a:solidFill>
        </a:ln>
      </c:spPr>
    </c:backWall>
    <c:plotArea>
      <c:layout>
        <c:manualLayout>
          <c:layoutTarget val="inner"/>
          <c:xMode val="edge"/>
          <c:yMode val="edge"/>
          <c:x val="0.1148120391001437"/>
          <c:y val="9.9622703009613844E-2"/>
          <c:w val="0.83496834788678254"/>
          <c:h val="0.86735725461027635"/>
        </c:manualLayout>
      </c:layout>
      <c:bar3DChart>
        <c:barDir val="bar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2.0816459098873013E-2"/>
                  <c:y val="-8.6241189685930489E-2"/>
                </c:manualLayout>
              </c:layout>
              <c:showVal val="1"/>
            </c:dLbl>
            <c:dLbl>
              <c:idx val="1"/>
              <c:layout>
                <c:manualLayout>
                  <c:x val="1.441139476075824E-2"/>
                  <c:y val="-0.10571500671178605"/>
                </c:manualLayout>
              </c:layout>
              <c:showVal val="1"/>
            </c:dLbl>
            <c:dLbl>
              <c:idx val="2"/>
              <c:layout>
                <c:manualLayout>
                  <c:x val="3.2025321690573997E-3"/>
                  <c:y val="-8.9023163546767259E-2"/>
                </c:manualLayout>
              </c:layout>
              <c:showVal val="1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67</c:v>
                </c:pt>
                <c:pt idx="1">
                  <c:v>73</c:v>
                </c:pt>
                <c:pt idx="2">
                  <c:v>90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dLbls>
            <c:dLbl>
              <c:idx val="0"/>
              <c:layout>
                <c:manualLayout>
                  <c:x val="2.4018991267930397E-2"/>
                  <c:y val="-0.10293303285094929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dirty="0"/>
                      <a:t>223</a:t>
                    </a:r>
                    <a:endParaRPr lang="en-US" b="1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1208862591700853E-2"/>
                  <c:y val="-0.10015105899011292"/>
                </c:manualLayout>
              </c:layout>
              <c:spPr/>
              <c:txPr>
                <a:bodyPr/>
                <a:lstStyle/>
                <a:p>
                  <a:pPr>
                    <a:defRPr sz="2400" b="1"/>
                  </a:pPr>
                  <a:endParaRPr lang="ru-RU"/>
                </a:p>
              </c:txPr>
              <c:showVal val="1"/>
            </c:dLbl>
            <c:dLbl>
              <c:idx val="2"/>
              <c:layout>
                <c:manualLayout>
                  <c:x val="1.2810128676229545E-2"/>
                  <c:y val="-8.9023163546767259E-2"/>
                </c:manualLayout>
              </c:layout>
              <c:spPr/>
              <c:txPr>
                <a:bodyPr/>
                <a:lstStyle/>
                <a:p>
                  <a:pPr>
                    <a:defRPr sz="2400" b="1"/>
                  </a:pPr>
                  <a:endParaRPr lang="ru-RU"/>
                </a:p>
              </c:txPr>
              <c:showVal val="1"/>
            </c:dLbl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223</c:v>
                </c:pt>
                <c:pt idx="1">
                  <c:v>244</c:v>
                </c:pt>
                <c:pt idx="2">
                  <c:v>283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Val val="1"/>
        </c:dLbls>
        <c:shape val="cylinder"/>
        <c:axId val="129398656"/>
        <c:axId val="129400192"/>
        <c:axId val="0"/>
      </c:bar3DChart>
      <c:catAx>
        <c:axId val="129398656"/>
        <c:scaling>
          <c:orientation val="minMax"/>
        </c:scaling>
        <c:axPos val="l"/>
        <c:numFmt formatCode="General" sourceLinked="1"/>
        <c:tickLblPos val="nextTo"/>
        <c:spPr>
          <a:solidFill>
            <a:schemeClr val="bg2">
              <a:lumMod val="90000"/>
            </a:schemeClr>
          </a:solidFill>
        </c:spPr>
        <c:txPr>
          <a:bodyPr/>
          <a:lstStyle/>
          <a:p>
            <a:pPr>
              <a:defRPr sz="1800" b="1"/>
            </a:pPr>
            <a:endParaRPr lang="ru-RU"/>
          </a:p>
        </c:txPr>
        <c:crossAx val="129400192"/>
        <c:crosses val="autoZero"/>
        <c:auto val="1"/>
        <c:lblAlgn val="ctr"/>
        <c:lblOffset val="100"/>
      </c:catAx>
      <c:valAx>
        <c:axId val="129400192"/>
        <c:scaling>
          <c:orientation val="minMax"/>
        </c:scaling>
        <c:delete val="1"/>
        <c:axPos val="b"/>
        <c:majorGridlines/>
        <c:numFmt formatCode="General" sourceLinked="1"/>
        <c:tickLblPos val="none"/>
        <c:crossAx val="129398656"/>
        <c:crosses val="autoZero"/>
        <c:crossBetween val="between"/>
      </c:valAx>
      <c:spPr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dk1"/>
          </a:solidFill>
          <a:prstDash val="solid"/>
        </a:ln>
        <a:effectLst/>
      </c:spPr>
    </c:plotArea>
    <c:plotVisOnly val="1"/>
  </c:chart>
  <c:spPr>
    <a:solidFill>
      <a:schemeClr val="accent5">
        <a:lumMod val="20000"/>
        <a:lumOff val="80000"/>
      </a:schemeClr>
    </a:solidFill>
    <a:ln w="57150">
      <a:solidFill>
        <a:schemeClr val="tx1">
          <a:lumMod val="50000"/>
          <a:lumOff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solidFill>
          <a:schemeClr val="accent4">
            <a:lumMod val="40000"/>
            <a:lumOff val="60000"/>
          </a:schemeClr>
        </a:solidFill>
        <a:ln w="19050">
          <a:solidFill>
            <a:srgbClr val="00B0F0"/>
          </a:solidFill>
        </a:ln>
      </c:spPr>
    </c:sideWall>
    <c:backWall>
      <c:spPr>
        <a:solidFill>
          <a:schemeClr val="accent4">
            <a:lumMod val="40000"/>
            <a:lumOff val="60000"/>
          </a:schemeClr>
        </a:solidFill>
        <a:ln w="19050">
          <a:solidFill>
            <a:srgbClr val="00B0F0"/>
          </a:solidFill>
        </a:ln>
      </c:spPr>
    </c:backWall>
    <c:plotArea>
      <c:layout>
        <c:manualLayout>
          <c:layoutTarget val="inner"/>
          <c:xMode val="edge"/>
          <c:yMode val="edge"/>
          <c:x val="0.11570866141732282"/>
          <c:y val="2.6970684039087933E-2"/>
          <c:w val="0.88429133858267761"/>
          <c:h val="0.8868708610120803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-2.2108843537415011E-2"/>
                  <c:y val="-5.2117263843650024E-3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-2.5786048083061472E-3"/>
                </c:manualLayout>
              </c:layout>
              <c:spPr/>
              <c:txPr>
                <a:bodyPr/>
                <a:lstStyle/>
                <a:p>
                  <a:pPr>
                    <a:defRPr sz="2400" b="1"/>
                  </a:pPr>
                  <a:endParaRPr lang="ru-RU"/>
                </a:p>
              </c:txPr>
              <c:showVal val="1"/>
            </c:dLbl>
            <c:dLbl>
              <c:idx val="2"/>
              <c:layout>
                <c:manualLayout>
                  <c:x val="-1.8707482993197223E-2"/>
                  <c:y val="-1.0423452768729647E-2"/>
                </c:manualLayout>
              </c:layout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2400" dirty="0" smtClean="0"/>
                      <a:t>68286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1">
                  <c:v>доходы</c:v>
                </c:pt>
                <c:pt idx="3">
                  <c:v>Расходы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1">
                  <c:v>67384.600000000006</c:v>
                </c:pt>
                <c:pt idx="3">
                  <c:v>68286.3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FF00"/>
            </a:solidFill>
          </c:spPr>
          <c:dLbls>
            <c:delete val="1"/>
          </c:dLbls>
          <c:cat>
            <c:strRef>
              <c:f>Лист1!$A$2:$A$5</c:f>
              <c:strCache>
                <c:ptCount val="4"/>
                <c:pt idx="1">
                  <c:v>доходы</c:v>
                </c:pt>
                <c:pt idx="3">
                  <c:v>Расходы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1">
                  <c:v>0</c:v>
                </c:pt>
                <c:pt idx="3">
                  <c:v>0</c:v>
                </c:pt>
              </c:numCache>
            </c:numRef>
          </c:val>
        </c:ser>
        <c:dLbls>
          <c:showVal val="1"/>
        </c:dLbls>
        <c:shape val="cylinder"/>
        <c:axId val="129214336"/>
        <c:axId val="129215872"/>
        <c:axId val="0"/>
      </c:bar3DChart>
      <c:catAx>
        <c:axId val="1292143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800" b="1"/>
            </a:pPr>
            <a:endParaRPr lang="ru-RU"/>
          </a:p>
        </c:txPr>
        <c:crossAx val="129215872"/>
        <c:crosses val="autoZero"/>
        <c:auto val="1"/>
        <c:lblAlgn val="ctr"/>
        <c:lblOffset val="100"/>
      </c:catAx>
      <c:valAx>
        <c:axId val="12921587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9214336"/>
        <c:crosses val="autoZero"/>
        <c:crossBetween val="between"/>
      </c:valAx>
      <c:spPr>
        <a:solidFill>
          <a:schemeClr val="bg2">
            <a:lumMod val="90000"/>
          </a:schemeClr>
        </a:solidFill>
      </c:spPr>
    </c:plotArea>
    <c:plotVisOnly val="1"/>
  </c:chart>
  <c:spPr>
    <a:solidFill>
      <a:schemeClr val="accent4">
        <a:lumMod val="20000"/>
        <a:lumOff val="80000"/>
      </a:schemeClr>
    </a:solidFill>
    <a:ln w="57150">
      <a:solidFill>
        <a:srgbClr val="0070C0"/>
      </a:solidFill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Программы</c:v>
                </c:pt>
                <c:pt idx="1">
                  <c:v>Проекты</c:v>
                </c:pt>
                <c:pt idx="2">
                  <c:v>Дороги</c:v>
                </c:pt>
                <c:pt idx="3">
                  <c:v>Благоустройство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8390</c:v>
                </c:pt>
                <c:pt idx="1">
                  <c:v>2411</c:v>
                </c:pt>
                <c:pt idx="2">
                  <c:v>1692</c:v>
                </c:pt>
                <c:pt idx="3">
                  <c:v>1221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0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2.781781609776349E-2"/>
          <c:w val="0.96146579847236158"/>
          <c:h val="0.9721821839022293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00B0F0"/>
              </a:solidFill>
            </c:spPr>
          </c:dPt>
          <c:dPt>
            <c:idx val="1"/>
            <c:spPr>
              <a:solidFill>
                <a:srgbClr val="7030A0"/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dPt>
            <c:idx val="3"/>
            <c:spPr>
              <a:solidFill>
                <a:srgbClr val="FFFF00"/>
              </a:solidFill>
            </c:spPr>
          </c:dPt>
          <c:cat>
            <c:strRef>
              <c:f>Лист1!$A$2:$A$5</c:f>
              <c:strCache>
                <c:ptCount val="4"/>
                <c:pt idx="0">
                  <c:v>Уличное освещение</c:v>
                </c:pt>
                <c:pt idx="1">
                  <c:v>Проекты</c:v>
                </c:pt>
                <c:pt idx="2">
                  <c:v>Дороги</c:v>
                </c:pt>
                <c:pt idx="3">
                  <c:v>Благоустройство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3768000</c:v>
                </c:pt>
                <c:pt idx="1">
                  <c:v>820000</c:v>
                </c:pt>
                <c:pt idx="2">
                  <c:v>44156702</c:v>
                </c:pt>
                <c:pt idx="3">
                  <c:v>3002500</c:v>
                </c:pt>
              </c:numCache>
            </c:numRef>
          </c:val>
        </c:ser>
      </c:pie3DChart>
    </c:plotArea>
    <c:legend>
      <c:legendPos val="r"/>
      <c:legendEntry>
        <c:idx val="0"/>
        <c:txPr>
          <a:bodyPr/>
          <a:lstStyle/>
          <a:p>
            <a:pPr>
              <a:defRPr sz="20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000" b="1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000" b="1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2000" b="1"/>
            </a:pPr>
            <a:endParaRPr lang="ru-RU"/>
          </a:p>
        </c:txPr>
      </c:legendEntry>
      <c:layout>
        <c:manualLayout>
          <c:xMode val="edge"/>
          <c:yMode val="edge"/>
          <c:x val="2.6707063031430549E-2"/>
          <c:y val="0.87786567258293091"/>
          <c:w val="0.96330957590367761"/>
          <c:h val="0.12213432741707379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ln>
          <a:solidFill>
            <a:srgbClr val="92D050"/>
          </a:solidFill>
        </a:ln>
      </c:spPr>
    </c:sideWall>
    <c:backWall>
      <c:spPr>
        <a:ln>
          <a:solidFill>
            <a:srgbClr val="92D050"/>
          </a:solidFill>
        </a:ln>
      </c:spPr>
    </c:backWall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2013г.</c:v>
                </c:pt>
                <c:pt idx="1">
                  <c:v>2014г.</c:v>
                </c:pt>
                <c:pt idx="2">
                  <c:v>2015г.</c:v>
                </c:pt>
                <c:pt idx="3">
                  <c:v>2016г. План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14253</c:v>
                </c:pt>
                <c:pt idx="1">
                  <c:v>17975</c:v>
                </c:pt>
                <c:pt idx="2">
                  <c:v>22795</c:v>
                </c:pt>
                <c:pt idx="3">
                  <c:v>21500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2013г.</c:v>
                </c:pt>
                <c:pt idx="1">
                  <c:v>2014г.</c:v>
                </c:pt>
                <c:pt idx="2">
                  <c:v>2015г.</c:v>
                </c:pt>
                <c:pt idx="3">
                  <c:v>2016г. План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2013г.</c:v>
                </c:pt>
                <c:pt idx="1">
                  <c:v>2014г.</c:v>
                </c:pt>
                <c:pt idx="2">
                  <c:v>2015г.</c:v>
                </c:pt>
                <c:pt idx="3">
                  <c:v>2016г. План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shape val="cylinder"/>
        <c:axId val="131977600"/>
        <c:axId val="131979136"/>
        <c:axId val="0"/>
      </c:bar3DChart>
      <c:catAx>
        <c:axId val="131977600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31979136"/>
        <c:crosses val="autoZero"/>
        <c:auto val="1"/>
        <c:lblAlgn val="ctr"/>
        <c:lblOffset val="100"/>
      </c:catAx>
      <c:valAx>
        <c:axId val="13197913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31977600"/>
        <c:crosses val="autoZero"/>
        <c:crossBetween val="between"/>
      </c:valAx>
      <c:spPr>
        <a:solidFill>
          <a:schemeClr val="bg2"/>
        </a:solidFill>
      </c:spPr>
    </c:plotArea>
    <c:plotVisOnly val="1"/>
  </c:chart>
  <c:spPr>
    <a:solidFill>
      <a:schemeClr val="bg2">
        <a:lumMod val="75000"/>
      </a:schemeClr>
    </a:solidFill>
    <a:ln w="57150">
      <a:solidFill>
        <a:schemeClr val="accent2">
          <a:lumMod val="75000"/>
        </a:schemeClr>
      </a:solidFill>
    </a:ln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solidFill>
          <a:schemeClr val="accent1">
            <a:lumMod val="20000"/>
            <a:lumOff val="80000"/>
          </a:schemeClr>
        </a:solidFill>
      </c:spPr>
    </c:sideWall>
    <c:backWall>
      <c:spPr>
        <a:solidFill>
          <a:schemeClr val="accent1">
            <a:lumMod val="20000"/>
            <a:lumOff val="80000"/>
          </a:schemeClr>
        </a:solidFill>
      </c:spPr>
    </c:backWall>
    <c:plotArea>
      <c:layout>
        <c:manualLayout>
          <c:layoutTarget val="inner"/>
          <c:xMode val="edge"/>
          <c:yMode val="edge"/>
          <c:x val="8.8463763458139166E-2"/>
          <c:y val="2.525328694262224E-2"/>
          <c:w val="0.91153623654186089"/>
          <c:h val="0.89407452164382195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F0"/>
            </a:solidFill>
          </c:spPr>
          <c:dLbls>
            <c:dLbl>
              <c:idx val="0"/>
              <c:layout>
                <c:manualLayout>
                  <c:x val="6.8027210884353834E-3"/>
                  <c:y val="-0.27361563517915338"/>
                </c:manualLayout>
              </c:layout>
              <c:spPr/>
              <c:txPr>
                <a:bodyPr/>
                <a:lstStyle/>
                <a:p>
                  <a:pPr>
                    <a:defRPr sz="2000" b="1"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1.3605442176870748E-2"/>
                  <c:y val="-0.33355048859935527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rgbClr val="FF0000"/>
                        </a:solidFill>
                      </a:rPr>
                      <a:t>171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howVal val="1"/>
            </c:dLbl>
            <c:dLbl>
              <c:idx val="2"/>
              <c:layout>
                <c:manualLayout>
                  <c:x val="0"/>
                  <c:y val="-0.36221498371336053"/>
                </c:manualLayout>
              </c:layout>
              <c:spPr/>
              <c:txPr>
                <a:bodyPr/>
                <a:lstStyle/>
                <a:p>
                  <a:pPr>
                    <a:defRPr sz="2000" b="1"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  <c:showVal val="1"/>
            </c:dLbl>
            <c:dLbl>
              <c:idx val="3"/>
              <c:layout>
                <c:manualLayout>
                  <c:x val="6.2357556284183131E-17"/>
                  <c:y val="-0.39348534201955065"/>
                </c:manualLayout>
              </c:layout>
              <c:spPr/>
              <c:txPr>
                <a:bodyPr/>
                <a:lstStyle/>
                <a:p>
                  <a:pPr>
                    <a:defRPr sz="2000" b="1"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  <c:showVal val="1"/>
            </c:dLbl>
            <c:dLbl>
              <c:idx val="4"/>
              <c:layout>
                <c:manualLayout>
                  <c:x val="-3.4013605442177416E-3"/>
                  <c:y val="-0.40912052117264586"/>
                </c:manualLayout>
              </c:layout>
              <c:spPr/>
              <c:txPr>
                <a:bodyPr/>
                <a:lstStyle/>
                <a:p>
                  <a:pPr>
                    <a:defRPr sz="2000" b="1"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  <c:showVal val="1"/>
            </c:dLbl>
            <c:dLbl>
              <c:idx val="5"/>
              <c:layout>
                <c:manualLayout>
                  <c:x val="1.7006802721088441E-3"/>
                  <c:y val="-0.44039087947882738"/>
                </c:manualLayout>
              </c:layout>
              <c:spPr/>
              <c:txPr>
                <a:bodyPr/>
                <a:lstStyle/>
                <a:p>
                  <a:pPr>
                    <a:defRPr sz="2000" b="1"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  <c:showVal val="1"/>
            </c:dLbl>
            <c:dLbl>
              <c:idx val="6"/>
              <c:layout>
                <c:manualLayout>
                  <c:x val="8.5034013605442566E-3"/>
                  <c:y val="-0.46123778501628665"/>
                </c:manualLayout>
              </c:layout>
              <c:spPr/>
              <c:txPr>
                <a:bodyPr/>
                <a:lstStyle/>
                <a:p>
                  <a:pPr>
                    <a:defRPr sz="2000" b="1"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  <c:showVal val="1"/>
            </c:dLbl>
            <c:dLbl>
              <c:idx val="7"/>
              <c:layout>
                <c:manualLayout>
                  <c:x val="2.5510204081632647E-2"/>
                  <c:y val="-0.44678769621512893"/>
                </c:manualLayout>
              </c:layout>
              <c:tx>
                <c:rich>
                  <a:bodyPr/>
                  <a:lstStyle/>
                  <a:p>
                    <a:pPr>
                      <a:defRPr sz="2000" b="1">
                        <a:solidFill>
                          <a:srgbClr val="FF0000"/>
                        </a:solidFill>
                      </a:defRPr>
                    </a:pPr>
                    <a:r>
                      <a:rPr lang="ru-RU" dirty="0" smtClean="0"/>
                      <a:t>281</a:t>
                    </a:r>
                    <a:endParaRPr lang="en-US" dirty="0"/>
                  </a:p>
                </c:rich>
              </c:tx>
              <c:spPr/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150</c:v>
                </c:pt>
                <c:pt idx="1">
                  <c:v>171</c:v>
                </c:pt>
                <c:pt idx="2">
                  <c:v>205</c:v>
                </c:pt>
                <c:pt idx="3">
                  <c:v>215</c:v>
                </c:pt>
                <c:pt idx="4">
                  <c:v>226</c:v>
                </c:pt>
                <c:pt idx="5">
                  <c:v>257</c:v>
                </c:pt>
                <c:pt idx="6">
                  <c:v>265</c:v>
                </c:pt>
                <c:pt idx="7">
                  <c:v>300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showVal val="1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</c:numCache>
            </c:num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dLbls>
            <c:delete val="1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</c:numCache>
            </c:numRef>
          </c:cat>
          <c:val>
            <c:numRef>
              <c:f>Лист1!$D$2:$D$9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Val val="1"/>
        </c:dLbls>
        <c:shape val="cylinder"/>
        <c:axId val="137223168"/>
        <c:axId val="137224960"/>
        <c:axId val="0"/>
      </c:bar3DChart>
      <c:catAx>
        <c:axId val="13722316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37224960"/>
        <c:crosses val="autoZero"/>
        <c:auto val="1"/>
        <c:lblAlgn val="ctr"/>
        <c:lblOffset val="100"/>
      </c:catAx>
      <c:valAx>
        <c:axId val="137224960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37223168"/>
        <c:crosses val="autoZero"/>
        <c:crossBetween val="between"/>
      </c:valAx>
      <c:spPr>
        <a:solidFill>
          <a:schemeClr val="accent2">
            <a:lumMod val="40000"/>
            <a:lumOff val="60000"/>
          </a:schemeClr>
        </a:solidFill>
        <a:ln w="38100">
          <a:solidFill>
            <a:srgbClr val="0070C0"/>
          </a:solidFill>
        </a:ln>
      </c:spPr>
    </c:plotArea>
    <c:plotVisOnly val="1"/>
  </c:chart>
  <c:spPr>
    <a:blipFill>
      <a:blip xmlns:r="http://schemas.openxmlformats.org/officeDocument/2006/relationships" r:embed="rId1"/>
      <a:tile tx="0" ty="0" sx="100000" sy="100000" flip="none" algn="tl"/>
    </a:blipFill>
    <a:ln w="6350">
      <a:solidFill>
        <a:srgbClr val="002060"/>
      </a:solidFill>
    </a:ln>
  </c:spPr>
  <c:txPr>
    <a:bodyPr/>
    <a:lstStyle/>
    <a:p>
      <a:pPr>
        <a:defRPr sz="1800"/>
      </a:pPr>
      <a:endParaRPr lang="ru-RU"/>
    </a:p>
  </c:txPr>
  <c:externalData r:id="rId2"/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2-05T21:33:51.446" idx="1">
    <p:pos x="19" y="1"/>
    <p:text/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0.14603</cdr:x>
      <cdr:y>0.42684</cdr:y>
    </cdr:from>
    <cdr:to>
      <cdr:x>0.18108</cdr:x>
      <cdr:y>0.59757</cdr:y>
    </cdr:to>
    <cdr:sp macro="" textlink="">
      <cdr:nvSpPr>
        <cdr:cNvPr id="2" name="TextBox 1"/>
        <cdr:cNvSpPr txBox="1"/>
      </cdr:nvSpPr>
      <cdr:spPr>
        <a:xfrm xmlns:a="http://schemas.openxmlformats.org/drawingml/2006/main" flipV="1">
          <a:off x="1090464" y="2160240"/>
          <a:ext cx="261743" cy="8640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0.27523</cdr:x>
      <cdr:y>0.12451</cdr:y>
    </cdr:from>
    <cdr:to>
      <cdr:x>0.41312</cdr:x>
      <cdr:y>0.22135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001695" y="648071"/>
          <a:ext cx="1002847" cy="5040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dirty="0" smtClean="0"/>
            <a:t>10923</a:t>
          </a:r>
          <a:endParaRPr lang="ru-RU" sz="2000" b="1" dirty="0"/>
        </a:p>
      </cdr:txBody>
    </cdr:sp>
  </cdr:relSizeAnchor>
  <cdr:relSizeAnchor xmlns:cdr="http://schemas.openxmlformats.org/drawingml/2006/chartDrawing">
    <cdr:from>
      <cdr:x>0.41602</cdr:x>
      <cdr:y>0.11067</cdr:y>
    </cdr:from>
    <cdr:to>
      <cdr:x>0.57704</cdr:x>
      <cdr:y>0.5122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265288" y="576064"/>
          <a:ext cx="1263825" cy="20899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dirty="0" smtClean="0"/>
            <a:t>11375</a:t>
          </a:r>
          <a:endParaRPr lang="ru-RU" sz="2000" b="1" dirty="0"/>
        </a:p>
      </cdr:txBody>
    </cdr:sp>
  </cdr:relSizeAnchor>
  <cdr:relSizeAnchor xmlns:cdr="http://schemas.openxmlformats.org/drawingml/2006/chartDrawing">
    <cdr:from>
      <cdr:x>0.59923</cdr:x>
      <cdr:y>0.19919</cdr:y>
    </cdr:from>
    <cdr:to>
      <cdr:x>0.72168</cdr:x>
      <cdr:y>0.22765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474840" y="1008112"/>
          <a:ext cx="914400" cy="14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0.55102</cdr:x>
      <cdr:y>0.08301</cdr:y>
    </cdr:from>
    <cdr:to>
      <cdr:x>0.66383</cdr:x>
      <cdr:y>0.23518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324885" y="432049"/>
          <a:ext cx="885432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l"/>
          <a:r>
            <a:rPr lang="ru-RU" sz="2000" b="1" dirty="0" smtClean="0"/>
            <a:t>11539</a:t>
          </a:r>
          <a:endParaRPr lang="ru-RU" sz="2000" b="1" dirty="0"/>
        </a:p>
      </cdr:txBody>
    </cdr:sp>
  </cdr:relSizeAnchor>
  <cdr:relSizeAnchor xmlns:cdr="http://schemas.openxmlformats.org/drawingml/2006/chartDrawing">
    <cdr:from>
      <cdr:x>0.69566</cdr:x>
      <cdr:y>0.05691</cdr:y>
    </cdr:from>
    <cdr:to>
      <cdr:x>0.8374</cdr:x>
      <cdr:y>0.15218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460146" y="296220"/>
          <a:ext cx="1112499" cy="4958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2000" b="1" dirty="0"/>
        </a:p>
      </cdr:txBody>
    </cdr:sp>
  </cdr:relSizeAnchor>
  <cdr:relSizeAnchor xmlns:cdr="http://schemas.openxmlformats.org/drawingml/2006/chartDrawing">
    <cdr:from>
      <cdr:x>0.8403</cdr:x>
      <cdr:y>0.04268</cdr:y>
    </cdr:from>
    <cdr:to>
      <cdr:x>0.96275</cdr:x>
      <cdr:y>0.19919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6275040" y="216024"/>
          <a:ext cx="914400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2000" b="1" dirty="0"/>
        </a:p>
      </cdr:txBody>
    </cdr:sp>
  </cdr:relSizeAnchor>
  <cdr:relSizeAnchor xmlns:cdr="http://schemas.openxmlformats.org/drawingml/2006/chartDrawing">
    <cdr:from>
      <cdr:x>0.70297</cdr:x>
      <cdr:y>0.05534</cdr:y>
    </cdr:from>
    <cdr:to>
      <cdr:x>0.87129</cdr:x>
      <cdr:y>0.13834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5112568" y="288032"/>
          <a:ext cx="122413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0.72277</cdr:x>
      <cdr:y>0.06917</cdr:y>
    </cdr:from>
    <cdr:to>
      <cdr:x>0.89801</cdr:x>
      <cdr:y>0.16601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5256584" y="360040"/>
          <a:ext cx="1274440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dirty="0" smtClean="0"/>
            <a:t>11950</a:t>
          </a:r>
          <a:endParaRPr lang="ru-RU" sz="20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0.14603</cdr:x>
      <cdr:y>0.42684</cdr:y>
    </cdr:from>
    <cdr:to>
      <cdr:x>0.18108</cdr:x>
      <cdr:y>0.59757</cdr:y>
    </cdr:to>
    <cdr:sp macro="" textlink="">
      <cdr:nvSpPr>
        <cdr:cNvPr id="2" name="TextBox 1"/>
        <cdr:cNvSpPr txBox="1"/>
      </cdr:nvSpPr>
      <cdr:spPr>
        <a:xfrm xmlns:a="http://schemas.openxmlformats.org/drawingml/2006/main" flipV="1">
          <a:off x="1090464" y="2160240"/>
          <a:ext cx="261743" cy="8640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0.27523</cdr:x>
      <cdr:y>0.22895</cdr:y>
    </cdr:from>
    <cdr:to>
      <cdr:x>0.38532</cdr:x>
      <cdr:y>0.30435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279158" y="1296144"/>
          <a:ext cx="911646" cy="4268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/>
            <a:t>6780</a:t>
          </a:r>
          <a:endParaRPr lang="ru-RU" sz="2000" b="1" dirty="0"/>
        </a:p>
      </cdr:txBody>
    </cdr:sp>
  </cdr:relSizeAnchor>
  <cdr:relSizeAnchor xmlns:cdr="http://schemas.openxmlformats.org/drawingml/2006/chartDrawing">
    <cdr:from>
      <cdr:x>0.41602</cdr:x>
      <cdr:y>0.38736</cdr:y>
    </cdr:from>
    <cdr:to>
      <cdr:x>0.51376</cdr:x>
      <cdr:y>0.5122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265289" y="2016224"/>
          <a:ext cx="767160" cy="6498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/>
            <a:t>2694</a:t>
          </a:r>
          <a:endParaRPr lang="ru-RU" sz="2000" b="1" dirty="0"/>
        </a:p>
      </cdr:txBody>
    </cdr:sp>
  </cdr:relSizeAnchor>
  <cdr:relSizeAnchor xmlns:cdr="http://schemas.openxmlformats.org/drawingml/2006/chartDrawing">
    <cdr:from>
      <cdr:x>0.59923</cdr:x>
      <cdr:y>0.19919</cdr:y>
    </cdr:from>
    <cdr:to>
      <cdr:x>0.72168</cdr:x>
      <cdr:y>0.22765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474840" y="1008112"/>
          <a:ext cx="914400" cy="14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0.56881</cdr:x>
      <cdr:y>0.38736</cdr:y>
    </cdr:from>
    <cdr:to>
      <cdr:x>0.66383</cdr:x>
      <cdr:y>0.49803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464495" y="2016224"/>
          <a:ext cx="745821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l"/>
          <a:r>
            <a:rPr lang="ru-RU" sz="2400" b="1" dirty="0" smtClean="0"/>
            <a:t>2666</a:t>
          </a:r>
          <a:endParaRPr lang="ru-RU" sz="2000" b="1" dirty="0"/>
        </a:p>
      </cdr:txBody>
    </cdr:sp>
  </cdr:relSizeAnchor>
  <cdr:relSizeAnchor xmlns:cdr="http://schemas.openxmlformats.org/drawingml/2006/chartDrawing">
    <cdr:from>
      <cdr:x>0.7156</cdr:x>
      <cdr:y>0.38736</cdr:y>
    </cdr:from>
    <cdr:to>
      <cdr:x>0.8374</cdr:x>
      <cdr:y>0.4842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616624" y="2016224"/>
          <a:ext cx="956021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/>
            <a:t>2526</a:t>
          </a:r>
          <a:endParaRPr lang="ru-RU" sz="2000" b="1" dirty="0"/>
        </a:p>
      </cdr:txBody>
    </cdr:sp>
  </cdr:relSizeAnchor>
  <cdr:relSizeAnchor xmlns:cdr="http://schemas.openxmlformats.org/drawingml/2006/chartDrawing">
    <cdr:from>
      <cdr:x>0.86239</cdr:x>
      <cdr:y>0.38736</cdr:y>
    </cdr:from>
    <cdr:to>
      <cdr:x>0.96275</cdr:x>
      <cdr:y>0.49803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6768752" y="2016224"/>
          <a:ext cx="787750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/>
            <a:t>890</a:t>
          </a:r>
          <a:endParaRPr lang="ru-RU" sz="20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0.18289</cdr:x>
      <cdr:y>0.21132</cdr:y>
    </cdr:from>
    <cdr:to>
      <cdr:x>0.4371</cdr:x>
      <cdr:y>0.29019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50504" y="964703"/>
          <a:ext cx="2016224" cy="360040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90000"/>
          </a:schemeClr>
        </a:solidFill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rgbClr val="FF0000"/>
              </a:solidFill>
            </a:rPr>
            <a:t>Количество семей</a:t>
          </a:r>
          <a:endParaRPr lang="ru-RU" sz="18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0.57328</cdr:x>
      <cdr:y>0.21132</cdr:y>
    </cdr:from>
    <cdr:to>
      <cdr:x>0.81842</cdr:x>
      <cdr:y>0.29019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546848" y="964703"/>
          <a:ext cx="1944216" cy="360040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90000"/>
          </a:schemeClr>
        </a:solidFill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rgbClr val="FF0000"/>
              </a:solidFill>
            </a:rPr>
            <a:t>Количество детей</a:t>
          </a:r>
          <a:endParaRPr lang="ru-RU" sz="1800" b="1" dirty="0">
            <a:solidFill>
              <a:srgbClr val="FF0000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0.4087</cdr:x>
      <cdr:y>0.51533</cdr:y>
    </cdr:from>
    <cdr:to>
      <cdr:x>0.63478</cdr:x>
      <cdr:y>0.59641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84376" y="2880320"/>
          <a:ext cx="1872208" cy="45317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28575">
          <a:solidFill>
            <a:schemeClr val="tx1"/>
          </a:solidFill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rgbClr val="FF0000"/>
              </a:solidFill>
            </a:rPr>
            <a:t>44,1млн.руб.</a:t>
          </a:r>
          <a:endParaRPr lang="ru-RU" sz="12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0.34906</cdr:x>
      <cdr:y>0.13514</cdr:y>
    </cdr:from>
    <cdr:to>
      <cdr:x>0.45284</cdr:x>
      <cdr:y>0.22973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664296" y="720080"/>
          <a:ext cx="792088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0.42609</cdr:x>
      <cdr:y>0.01288</cdr:y>
    </cdr:from>
    <cdr:to>
      <cdr:x>0.66087</cdr:x>
      <cdr:y>0.09018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528392" y="72008"/>
          <a:ext cx="1944216" cy="43204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28575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rgbClr val="FF0000"/>
              </a:solidFill>
            </a:rPr>
            <a:t>3,77млн.руб</a:t>
          </a:r>
          <a:r>
            <a:rPr lang="ru-RU" sz="2000" b="1" dirty="0" smtClean="0">
              <a:solidFill>
                <a:srgbClr val="FF0000"/>
              </a:solidFill>
            </a:rPr>
            <a:t>.</a:t>
          </a:r>
          <a:endParaRPr lang="ru-RU" sz="12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0.13913</cdr:x>
      <cdr:y>0.02577</cdr:y>
    </cdr:from>
    <cdr:to>
      <cdr:x>0.36522</cdr:x>
      <cdr:y>0.10685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152128" y="144016"/>
          <a:ext cx="1872208" cy="45317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28575">
          <a:solidFill>
            <a:schemeClr val="tx1"/>
          </a:solidFill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rgbClr val="FF0000"/>
              </a:solidFill>
              <a:latin typeface="+mn-lt"/>
              <a:ea typeface="+mn-ea"/>
              <a:cs typeface="+mn-cs"/>
            </a:rPr>
            <a:t>3,02 млн.руб</a:t>
          </a:r>
          <a:r>
            <a:rPr lang="ru-RU" sz="1100" dirty="0" smtClean="0">
              <a:latin typeface="+mn-lt"/>
              <a:ea typeface="+mn-ea"/>
              <a:cs typeface="+mn-cs"/>
            </a:rPr>
            <a:t>.</a:t>
          </a:r>
          <a:endParaRPr lang="ru-RU" sz="1100" dirty="0"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0.70176</cdr:x>
      <cdr:y>0.01687</cdr:y>
    </cdr:from>
    <cdr:to>
      <cdr:x>0.89565</cdr:x>
      <cdr:y>0.09795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811221" y="94281"/>
          <a:ext cx="1605603" cy="453176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rgbClr val="FF0000"/>
              </a:solidFill>
            </a:rPr>
            <a:t>0,53млн.руб.</a:t>
          </a:r>
          <a:endParaRPr lang="ru-RU" sz="2400" b="1" dirty="0">
            <a:solidFill>
              <a:srgbClr val="FF0000"/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0.21353</cdr:x>
      <cdr:y>0.26595</cdr:y>
    </cdr:from>
    <cdr:to>
      <cdr:x>0.3196</cdr:x>
      <cdr:y>0.38415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94557" y="1296144"/>
          <a:ext cx="792088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/>
            <a:t>14253</a:t>
          </a:r>
          <a:endParaRPr lang="ru-RU" sz="1800" b="1" dirty="0"/>
        </a:p>
      </cdr:txBody>
    </cdr:sp>
  </cdr:relSizeAnchor>
  <cdr:relSizeAnchor xmlns:cdr="http://schemas.openxmlformats.org/drawingml/2006/chartDrawing">
    <cdr:from>
      <cdr:x>0.38122</cdr:x>
      <cdr:y>0.1773</cdr:y>
    </cdr:from>
    <cdr:to>
      <cdr:x>0.55327</cdr:x>
      <cdr:y>0.2771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846800" y="864096"/>
          <a:ext cx="1284788" cy="4863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/>
            <a:t>17975</a:t>
          </a:r>
          <a:endParaRPr lang="ru-RU" sz="2000" b="1" dirty="0"/>
        </a:p>
      </cdr:txBody>
    </cdr:sp>
  </cdr:relSizeAnchor>
  <cdr:relSizeAnchor xmlns:cdr="http://schemas.openxmlformats.org/drawingml/2006/chartDrawing">
    <cdr:from>
      <cdr:x>0.58959</cdr:x>
      <cdr:y>0.02955</cdr:y>
    </cdr:from>
    <cdr:to>
      <cdr:x>0.7699</cdr:x>
      <cdr:y>0.13298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402822" y="144016"/>
          <a:ext cx="1346483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/>
            <a:t>22795</a:t>
          </a:r>
          <a:endParaRPr lang="ru-RU" sz="2000" b="1" dirty="0"/>
        </a:p>
      </cdr:txBody>
    </cdr:sp>
  </cdr:relSizeAnchor>
  <cdr:relSizeAnchor xmlns:cdr="http://schemas.openxmlformats.org/drawingml/2006/chartDrawing">
    <cdr:from>
      <cdr:x>0.7907</cdr:x>
      <cdr:y>0.07175</cdr:y>
    </cdr:from>
    <cdr:to>
      <cdr:x>0.95172</cdr:x>
      <cdr:y>0.17221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904631" y="360040"/>
          <a:ext cx="1202433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/>
            <a:t>21500</a:t>
          </a:r>
          <a:endParaRPr lang="ru-RU" sz="24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77941B-3E38-4D66-880D-A77837DA3D94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3313AD-5405-4302-B753-1312A0BA9A2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D34612F-5A50-4CCD-9CC2-42E5777F7B5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313AD-5405-4302-B753-1312A0BA9A2F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83768" y="548680"/>
            <a:ext cx="6120680" cy="5328592"/>
          </a:xfr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defRPr/>
            </a:pPr>
            <a:r>
              <a:rPr lang="ru-RU" sz="480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Отчет </a:t>
            </a:r>
            <a:br>
              <a:rPr lang="ru-RU" sz="480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80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 результатах деятельности Администрации </a:t>
            </a:r>
            <a:br>
              <a:rPr lang="ru-RU" sz="480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800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Ермолинского</a:t>
            </a:r>
            <a:r>
              <a:rPr lang="ru-RU" sz="480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сельского поселения за 2015 год</a:t>
            </a:r>
            <a:endParaRPr lang="ru-RU" sz="48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064896" cy="706090"/>
          </a:xfr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Структура муниципального заказа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Содержимое 8"/>
          <p:cNvGraphicFramePr>
            <a:graphicFrameLocks noGrp="1"/>
          </p:cNvGraphicFramePr>
          <p:nvPr>
            <p:ph sz="quarter" idx="1"/>
          </p:nvPr>
        </p:nvGraphicFramePr>
        <p:xfrm>
          <a:off x="179512" y="1052736"/>
          <a:ext cx="8280920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1561" y="188640"/>
            <a:ext cx="784887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B0F0"/>
            </a:solidFill>
          </a:ln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+mn-cs"/>
              </a:rPr>
              <a:t>Основные инвестиционные проекты</a:t>
            </a:r>
            <a:endParaRPr lang="ru-RU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cs typeface="+mn-cs"/>
            </a:endParaRPr>
          </a:p>
        </p:txBody>
      </p:sp>
      <p:sp>
        <p:nvSpPr>
          <p:cNvPr id="5" name="Содержимое 6"/>
          <p:cNvSpPr>
            <a:spLocks noGrp="1"/>
          </p:cNvSpPr>
          <p:nvPr>
            <p:ph idx="1"/>
          </p:nvPr>
        </p:nvSpPr>
        <p:spPr>
          <a:xfrm>
            <a:off x="466918" y="5910112"/>
            <a:ext cx="8667769" cy="924661"/>
          </a:xfrm>
          <a:solidFill>
            <a:schemeClr val="bg1"/>
          </a:solidFill>
        </p:spPr>
        <p:txBody>
          <a:bodyPr/>
          <a:lstStyle/>
          <a:p>
            <a:pPr marL="354013" indent="0" algn="ctr">
              <a:buNone/>
            </a:pPr>
            <a:r>
              <a:rPr lang="ru-RU" alt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Строительство цеха технологического транспорта ОАО «Магистральные нефтепроводы «Дружба». Сроки строительства 2014-2015гг.</a:t>
            </a:r>
          </a:p>
          <a:p>
            <a:pPr marL="0" indent="0" algn="ctr">
              <a:buNone/>
            </a:pPr>
            <a:endParaRPr lang="ru-RU" altLang="ru-RU" sz="1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1224236"/>
            <a:ext cx="6408712" cy="4409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046306"/>
            <a:ext cx="3960440" cy="2784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 rot="16200000">
            <a:off x="-3192916" y="3198165"/>
            <a:ext cx="685800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966279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056784" cy="720080"/>
          </a:xfrm>
          <a:solidFill>
            <a:schemeClr val="bg1"/>
          </a:solidFill>
          <a:ln w="38100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Инвестиции в действии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6021288"/>
            <a:ext cx="7920880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354013" indent="0" algn="ctr">
              <a:buNone/>
            </a:pPr>
            <a:r>
              <a:rPr lang="ru-RU" alt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Строительство цеха ОАО «Магистральные технологического транспорта нефтепроводы «Дружба».  д. Новая Мельница</a:t>
            </a:r>
          </a:p>
        </p:txBody>
      </p:sp>
      <p:pic>
        <p:nvPicPr>
          <p:cNvPr id="1026" name="Picture 2" descr="C:\Users\Александр 1\Desktop\IMG_131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7704855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850106"/>
          </a:xfr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Тепличный комплекс «</a:t>
            </a:r>
            <a:r>
              <a:rPr lang="ru-RU" sz="4400" b="1" dirty="0" err="1" smtClean="0">
                <a:solidFill>
                  <a:srgbClr val="FF0000"/>
                </a:solidFill>
              </a:rPr>
              <a:t>Милава</a:t>
            </a:r>
            <a:r>
              <a:rPr lang="ru-RU" sz="4400" b="1" dirty="0" smtClean="0">
                <a:solidFill>
                  <a:srgbClr val="FF0000"/>
                </a:solidFill>
              </a:rPr>
              <a:t>»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Александр 1\Desktop\ФОТО дляДоклада\IMG_115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8003232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6912768" cy="720080"/>
          </a:xfr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Жилищное строительство 2015</a:t>
            </a:r>
            <a:endParaRPr lang="ru-RU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539552" y="1196752"/>
          <a:ext cx="7467600" cy="5017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6696744" cy="1143000"/>
          </a:xfr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Многоквартирный жилой дом                   д. </a:t>
            </a:r>
            <a:r>
              <a:rPr lang="ru-RU" sz="3600" b="1" dirty="0" err="1" smtClean="0">
                <a:solidFill>
                  <a:srgbClr val="FF0000"/>
                </a:solidFill>
              </a:rPr>
              <a:t>Григорово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Александр 1\Desktop\IMG_131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860" y="1600200"/>
            <a:ext cx="7961572" cy="4873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778098"/>
          </a:xfr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Дом для детей-сирот  д. </a:t>
            </a:r>
            <a:r>
              <a:rPr lang="ru-RU" sz="4400" b="1" dirty="0" err="1" smtClean="0">
                <a:solidFill>
                  <a:srgbClr val="FF0000"/>
                </a:solidFill>
              </a:rPr>
              <a:t>Сырково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16216" y="4293096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 descr="C:\Users\Александр 1\Desktop\ФОТО дляДоклада\IMG_115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340769"/>
            <a:ext cx="7920682" cy="4883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142852"/>
            <a:ext cx="7143800" cy="785818"/>
          </a:xfr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Торговый дом ДИКСИ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IMG_655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285860"/>
            <a:ext cx="7712613" cy="5357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704856" cy="706090"/>
          </a:xfr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Мост через р. </a:t>
            </a:r>
            <a:r>
              <a:rPr lang="ru-RU" sz="4000" b="1" dirty="0" err="1" smtClean="0">
                <a:solidFill>
                  <a:srgbClr val="FF0000"/>
                </a:solidFill>
              </a:rPr>
              <a:t>Веряжа</a:t>
            </a:r>
            <a:r>
              <a:rPr lang="ru-RU" sz="4000" b="1" dirty="0" smtClean="0">
                <a:solidFill>
                  <a:srgbClr val="FF0000"/>
                </a:solidFill>
              </a:rPr>
              <a:t> в д. </a:t>
            </a:r>
            <a:r>
              <a:rPr lang="ru-RU" sz="4000" b="1" dirty="0" err="1" smtClean="0">
                <a:solidFill>
                  <a:srgbClr val="FF0000"/>
                </a:solidFill>
              </a:rPr>
              <a:t>Григорово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Александр 1\Desktop\ФОТО дляДоклада\IMG_078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7776864" cy="5061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142852"/>
            <a:ext cx="7139014" cy="1143008"/>
          </a:xfr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Bookman Old Style" pitchFamily="18" charset="0"/>
              </a:rPr>
              <a:t>МАОУ «Сырковская средняя общеобразовательная школа»</a:t>
            </a:r>
            <a:endParaRPr lang="ru-RU" sz="32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484784"/>
            <a:ext cx="2388920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4008" y="2996952"/>
            <a:ext cx="3945632" cy="2787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644008" y="1643051"/>
            <a:ext cx="3960440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dirty="0" smtClean="0">
                <a:solidFill>
                  <a:srgbClr val="FF0000"/>
                </a:solidFill>
              </a:rPr>
              <a:t>МАОУ «Сырковская СОШ» расположена в </a:t>
            </a:r>
            <a:r>
              <a:rPr lang="ru-RU" sz="2000" dirty="0" err="1" smtClean="0">
                <a:solidFill>
                  <a:srgbClr val="FF0000"/>
                </a:solidFill>
              </a:rPr>
              <a:t>д.Сырково</a:t>
            </a:r>
            <a:r>
              <a:rPr lang="ru-RU" sz="2000" dirty="0" smtClean="0">
                <a:solidFill>
                  <a:srgbClr val="FF0000"/>
                </a:solidFill>
              </a:rPr>
              <a:t> Новгородского муниципального района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5214950"/>
            <a:ext cx="3744416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dirty="0" smtClean="0">
                <a:solidFill>
                  <a:srgbClr val="FF0000"/>
                </a:solidFill>
              </a:rPr>
              <a:t>На конец 201</a:t>
            </a:r>
            <a:r>
              <a:rPr lang="en-US" sz="2000" dirty="0" smtClean="0">
                <a:solidFill>
                  <a:srgbClr val="FF0000"/>
                </a:solidFill>
              </a:rPr>
              <a:t>2</a:t>
            </a:r>
            <a:r>
              <a:rPr lang="ru-RU" sz="2000" dirty="0" smtClean="0">
                <a:solidFill>
                  <a:srgbClr val="FF0000"/>
                </a:solidFill>
              </a:rPr>
              <a:t> года:</a:t>
            </a:r>
          </a:p>
          <a:p>
            <a:pPr algn="ctr"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dirty="0" smtClean="0">
                <a:solidFill>
                  <a:srgbClr val="FF0000"/>
                </a:solidFill>
              </a:rPr>
              <a:t> в школе обучается 2</a:t>
            </a:r>
            <a:r>
              <a:rPr lang="en-US" sz="2000" dirty="0" smtClean="0">
                <a:solidFill>
                  <a:srgbClr val="FF0000"/>
                </a:solidFill>
              </a:rPr>
              <a:t>5</a:t>
            </a:r>
            <a:r>
              <a:rPr lang="ru-RU" sz="2000" dirty="0" smtClean="0">
                <a:solidFill>
                  <a:srgbClr val="FF0000"/>
                </a:solidFill>
              </a:rPr>
              <a:t>4 ученика</a:t>
            </a:r>
          </a:p>
          <a:p>
            <a:pPr algn="ctr"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dirty="0" smtClean="0">
                <a:solidFill>
                  <a:srgbClr val="FF0000"/>
                </a:solidFill>
              </a:rPr>
              <a:t> работает 1</a:t>
            </a:r>
            <a:r>
              <a:rPr lang="en-US" sz="2000" dirty="0" smtClean="0">
                <a:solidFill>
                  <a:srgbClr val="FF0000"/>
                </a:solidFill>
              </a:rPr>
              <a:t>5</a:t>
            </a:r>
            <a:r>
              <a:rPr lang="ru-RU" sz="2000" dirty="0" smtClean="0">
                <a:solidFill>
                  <a:srgbClr val="FF0000"/>
                </a:solidFill>
              </a:rPr>
              <a:t> педагогов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Александр\Desktop\ШКОЛА\DSC012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340768"/>
            <a:ext cx="4320480" cy="2880320"/>
          </a:xfrm>
          <a:prstGeom prst="rect">
            <a:avLst/>
          </a:prstGeom>
          <a:noFill/>
        </p:spPr>
      </p:pic>
      <p:pic>
        <p:nvPicPr>
          <p:cNvPr id="1027" name="Picture 3" descr="C:\Users\Александр\Desktop\ШКОЛА\DSC013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1" y="4293096"/>
            <a:ext cx="4176463" cy="2376264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86808" cy="1142984"/>
          </a:xfr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+mj-lt"/>
              </a:rPr>
              <a:t>Городские и сельские поселения Новгородского</a:t>
            </a:r>
            <a:r>
              <a:rPr lang="ru-RU" sz="32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+mj-lt"/>
              </a:rPr>
              <a:t> </a:t>
            </a:r>
            <a:r>
              <a:rPr lang="ru-RU" sz="28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+mj-lt"/>
              </a:rPr>
              <a:t>муниципального</a:t>
            </a:r>
            <a:r>
              <a:rPr lang="ru-RU" sz="40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+mj-lt"/>
              </a:rPr>
              <a:t> </a:t>
            </a:r>
            <a:r>
              <a:rPr lang="ru-RU" sz="28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+mj-lt"/>
              </a:rPr>
              <a:t>района</a:t>
            </a:r>
            <a:endParaRPr lang="ru-RU" sz="28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52169"/>
            <a:ext cx="3657600" cy="4468061"/>
          </a:xfrm>
        </p:spPr>
      </p:pic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499992" y="1600200"/>
            <a:ext cx="4186808" cy="4972050"/>
          </a:xfr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65760" indent="-256032" algn="ctr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b="1" dirty="0">
                <a:latin typeface="Bookman Old Style" pitchFamily="18" charset="0"/>
              </a:rPr>
              <a:t>Территория:</a:t>
            </a:r>
          </a:p>
          <a:p>
            <a:pPr marL="365760" indent="-256032" algn="ctr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dirty="0">
                <a:latin typeface="Bookman Old Style" pitchFamily="18" charset="0"/>
              </a:rPr>
              <a:t>НО-54501км.кв.</a:t>
            </a:r>
          </a:p>
          <a:p>
            <a:pPr marL="365760" indent="-256032" algn="ctr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dirty="0">
                <a:latin typeface="Bookman Old Style" pitchFamily="18" charset="0"/>
              </a:rPr>
              <a:t>МР-4596,6км.кв.</a:t>
            </a:r>
          </a:p>
          <a:p>
            <a:pPr marL="365760" indent="-256032" algn="ctr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ЕСП-460,2км.кв</a:t>
            </a:r>
            <a:r>
              <a:rPr lang="ru-RU" b="1" dirty="0">
                <a:solidFill>
                  <a:srgbClr val="C00000"/>
                </a:solidFill>
                <a:latin typeface="Bookman Old Style" pitchFamily="18" charset="0"/>
              </a:rPr>
              <a:t>.</a:t>
            </a:r>
          </a:p>
          <a:p>
            <a:pPr marL="365760" indent="-256032" algn="ctr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b="1" dirty="0" smtClean="0">
                <a:ln>
                  <a:solidFill>
                    <a:srgbClr val="00B0F0"/>
                  </a:solidFill>
                </a:ln>
                <a:latin typeface="Bookman Old Style" pitchFamily="18" charset="0"/>
              </a:rPr>
              <a:t>Граничит</a:t>
            </a:r>
            <a:r>
              <a:rPr lang="ru-RU" b="1" dirty="0" smtClean="0">
                <a:latin typeface="Bookman Old Style" pitchFamily="18" charset="0"/>
              </a:rPr>
              <a:t>:</a:t>
            </a:r>
            <a:endParaRPr lang="ru-RU" b="1" dirty="0">
              <a:latin typeface="Bookman Old Style" pitchFamily="18" charset="0"/>
            </a:endParaRPr>
          </a:p>
          <a:p>
            <a:pPr marL="365760" indent="-256032" algn="ctr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dirty="0" err="1" smtClean="0">
                <a:latin typeface="Bookman Old Style" pitchFamily="18" charset="0"/>
              </a:rPr>
              <a:t>Шимский</a:t>
            </a:r>
            <a:r>
              <a:rPr lang="ru-RU" dirty="0" smtClean="0">
                <a:latin typeface="Bookman Old Style" pitchFamily="18" charset="0"/>
              </a:rPr>
              <a:t>, Батецкий р-ны, </a:t>
            </a:r>
            <a:r>
              <a:rPr lang="ru-RU" dirty="0" err="1" smtClean="0">
                <a:latin typeface="Bookman Old Style" pitchFamily="18" charset="0"/>
              </a:rPr>
              <a:t>Борковское</a:t>
            </a:r>
            <a:r>
              <a:rPr lang="ru-RU" dirty="0" smtClean="0">
                <a:latin typeface="Bookman Old Style" pitchFamily="18" charset="0"/>
              </a:rPr>
              <a:t> СП,</a:t>
            </a:r>
            <a:endParaRPr lang="ru-RU" dirty="0">
              <a:latin typeface="Bookman Old Style" pitchFamily="18" charset="0"/>
            </a:endParaRPr>
          </a:p>
          <a:p>
            <a:pPr marL="365760" indent="-256032" algn="ctr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dirty="0" err="1" smtClean="0">
                <a:latin typeface="Bookman Old Style" pitchFamily="18" charset="0"/>
              </a:rPr>
              <a:t>Тесово-Нетыльское</a:t>
            </a:r>
            <a:r>
              <a:rPr lang="ru-RU" dirty="0" smtClean="0">
                <a:latin typeface="Bookman Old Style" pitchFamily="18" charset="0"/>
              </a:rPr>
              <a:t> </a:t>
            </a:r>
            <a:r>
              <a:rPr lang="ru-RU" dirty="0">
                <a:latin typeface="Bookman Old Style" pitchFamily="18" charset="0"/>
              </a:rPr>
              <a:t>СП,</a:t>
            </a:r>
          </a:p>
          <a:p>
            <a:pPr marL="365760" indent="-256032" algn="ctr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dirty="0" err="1">
                <a:latin typeface="Bookman Old Style" pitchFamily="18" charset="0"/>
              </a:rPr>
              <a:t>Трубичинское</a:t>
            </a:r>
            <a:r>
              <a:rPr lang="ru-RU" dirty="0">
                <a:latin typeface="Bookman Old Style" pitchFamily="18" charset="0"/>
              </a:rPr>
              <a:t> СП</a:t>
            </a:r>
            <a:r>
              <a:rPr lang="ru-RU" dirty="0" smtClean="0">
                <a:latin typeface="Bookman Old Style" pitchFamily="18" charset="0"/>
              </a:rPr>
              <a:t>. </a:t>
            </a:r>
            <a:r>
              <a:rPr lang="ru-RU" dirty="0" err="1" smtClean="0">
                <a:latin typeface="Bookman Old Style" pitchFamily="18" charset="0"/>
              </a:rPr>
              <a:t>Панковское</a:t>
            </a:r>
            <a:r>
              <a:rPr lang="ru-RU" dirty="0" smtClean="0">
                <a:latin typeface="Bookman Old Style" pitchFamily="18" charset="0"/>
              </a:rPr>
              <a:t> ГП.</a:t>
            </a:r>
          </a:p>
          <a:p>
            <a:pPr marL="365760" indent="-256032" algn="ctr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dirty="0" smtClean="0">
                <a:latin typeface="Bookman Old Style" pitchFamily="18" charset="0"/>
              </a:rPr>
              <a:t>г.В.Новгород,</a:t>
            </a:r>
            <a:endParaRPr lang="ru-RU" dirty="0">
              <a:latin typeface="Bookman Old Style" pitchFamily="18" charset="0"/>
            </a:endParaRPr>
          </a:p>
        </p:txBody>
      </p:sp>
      <p:pic>
        <p:nvPicPr>
          <p:cNvPr id="56321" name="Picture 1" descr="C:\Users\Александр\Desktop\Новая папка\IMG_78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628800"/>
            <a:ext cx="4032448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6048672" cy="706090"/>
          </a:xfr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Численность детей в школе</a:t>
            </a:r>
            <a:endParaRPr lang="ru-RU" sz="40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"/>
          </p:nvPr>
        </p:nvGraphicFramePr>
        <p:xfrm>
          <a:off x="611560" y="1124744"/>
          <a:ext cx="7467600" cy="5349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74638"/>
            <a:ext cx="6996138" cy="72547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</a:rPr>
              <a:t>Сырковский</a:t>
            </a:r>
            <a:r>
              <a:rPr lang="ru-RU" sz="4000" b="1" dirty="0" smtClean="0">
                <a:solidFill>
                  <a:srgbClr val="FF0000"/>
                </a:solidFill>
              </a:rPr>
              <a:t>  Детский Сад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IMG_5853 - копия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285860"/>
            <a:ext cx="7715304" cy="535785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992888" cy="641993"/>
          </a:xfr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 eaLnBrk="1" hangingPunct="1">
              <a:defRPr/>
            </a:pPr>
            <a:r>
              <a:rPr lang="ru-RU" sz="3600" b="1" kern="1200" dirty="0" smtClean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charset="0"/>
                <a:ea typeface="+mn-ea"/>
              </a:rPr>
              <a:t>        </a:t>
            </a:r>
            <a:r>
              <a:rPr lang="ru-RU" sz="4400" b="1" kern="1200" dirty="0" smtClean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charset="0"/>
                <a:ea typeface="+mn-ea"/>
              </a:rPr>
              <a:t>Сеть учреждений культуры 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3192916" y="3198166"/>
            <a:ext cx="685800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267744" y="1052736"/>
            <a:ext cx="4824536" cy="648072"/>
          </a:xfrm>
          <a:prstGeom prst="rect">
            <a:avLst/>
          </a:prstGeom>
          <a:gradFill>
            <a:gsLst>
              <a:gs pos="0">
                <a:srgbClr val="FFEFD1"/>
              </a:gs>
              <a:gs pos="87000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6 </a:t>
            </a: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учреждений </a:t>
            </a:r>
          </a:p>
        </p:txBody>
      </p:sp>
      <p:pic>
        <p:nvPicPr>
          <p:cNvPr id="1026" name="Picture 2" descr="C:\Documents and Settings\O.Smirnova.ADMNOVRAY\Мои документы\ДОКЛАД\фото культура\Пролетарский Д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8" y="1916832"/>
            <a:ext cx="2112235" cy="1584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Documents and Settings\O.Smirnova.ADMNOVRAY\Мои документы\ДОКЛАД\фото культура\школа искусст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84" y="4769346"/>
            <a:ext cx="2329239" cy="1746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Documents and Settings\O.Smirnova.ADMNOVRAY\Мои документы\ДОКЛАД\фото культура\466x10000_out_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996952"/>
            <a:ext cx="3168353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5" name="Прямоугольник 14"/>
          <p:cNvSpPr/>
          <p:nvPr/>
        </p:nvSpPr>
        <p:spPr>
          <a:xfrm>
            <a:off x="3779912" y="2060848"/>
            <a:ext cx="4896544" cy="720080"/>
          </a:xfrm>
          <a:prstGeom prst="rect">
            <a:avLst/>
          </a:prstGeom>
          <a:gradFill>
            <a:gsLst>
              <a:gs pos="0">
                <a:srgbClr val="FFEFD1"/>
              </a:gs>
              <a:gs pos="87000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2 дома культуры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55577" y="3789040"/>
            <a:ext cx="4680519" cy="864096"/>
          </a:xfrm>
          <a:prstGeom prst="rect">
            <a:avLst/>
          </a:prstGeom>
          <a:gradFill>
            <a:gsLst>
              <a:gs pos="0">
                <a:srgbClr val="FFEFD1"/>
              </a:gs>
              <a:gs pos="87000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3 филиала Центральной библиотеки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419872" y="5282771"/>
            <a:ext cx="3960440" cy="720080"/>
          </a:xfrm>
          <a:prstGeom prst="rect">
            <a:avLst/>
          </a:prstGeom>
          <a:gradFill>
            <a:gsLst>
              <a:gs pos="0">
                <a:srgbClr val="FFEFD1"/>
              </a:gs>
              <a:gs pos="87000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1 школа искусств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Times New Roman" pitchFamily="18" charset="0"/>
            </a:endParaRPr>
          </a:p>
        </p:txBody>
      </p:sp>
      <p:pic>
        <p:nvPicPr>
          <p:cNvPr id="3" name="Picture 2" descr="C:\Users\Александр\Desktop\HZ8aogpx7X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844824"/>
            <a:ext cx="2664295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C:\Users\Александр\Desktop\UViFFvnC3H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4797152"/>
            <a:ext cx="2448272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701025539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003232" cy="922114"/>
          </a:xfr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4400" b="1" dirty="0" smtClean="0">
                <a:solidFill>
                  <a:srgbClr val="FF0000"/>
                </a:solidFill>
              </a:rPr>
              <a:t>АНАЛИЗ РАБОТЫ ЗА 2015 ГОД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412776"/>
            <a:ext cx="8280920" cy="4968552"/>
          </a:xfrm>
        </p:spPr>
        <p:txBody>
          <a:bodyPr>
            <a:normAutofit fontScale="77500" lnSpcReduction="20000"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4000" u="sng" dirty="0" smtClean="0"/>
              <a:t>В 2015 году МАУ «Сырковский СДК»</a:t>
            </a:r>
            <a:r>
              <a:rPr lang="ru-RU" sz="4000" dirty="0" smtClean="0"/>
              <a:t> </a:t>
            </a:r>
          </a:p>
          <a:p>
            <a:pPr algn="ctr" eaLnBrk="1" hangingPunct="1">
              <a:defRPr/>
            </a:pPr>
            <a:r>
              <a:rPr lang="ru-RU" sz="4000" dirty="0" smtClean="0"/>
              <a:t>Проведено 448  культурно-досуговых мероприятий, </a:t>
            </a:r>
          </a:p>
          <a:p>
            <a:pPr algn="ctr">
              <a:buNone/>
              <a:defRPr/>
            </a:pPr>
            <a:r>
              <a:rPr lang="ru-RU" sz="4000" dirty="0" smtClean="0"/>
              <a:t>обслужено 13454 человека. </a:t>
            </a:r>
          </a:p>
          <a:p>
            <a:pPr algn="ctr">
              <a:buNone/>
              <a:defRPr/>
            </a:pPr>
            <a:r>
              <a:rPr lang="ru-RU" sz="4000" dirty="0" smtClean="0"/>
              <a:t>Муниципальное задание запланированное на 2015 год перевыполнено на 20%, благодаря слаженности и профессионализму всех сотрудников Дома культуры.</a:t>
            </a:r>
          </a:p>
          <a:p>
            <a:pPr algn="ctr">
              <a:buNone/>
              <a:defRPr/>
            </a:pPr>
            <a:r>
              <a:rPr lang="ru-RU" sz="4000" dirty="0" smtClean="0"/>
              <a:t>В 2015 году по итогам работы за 2014 год </a:t>
            </a:r>
            <a:r>
              <a:rPr lang="ru-RU" sz="4000" dirty="0" err="1" smtClean="0"/>
              <a:t>Сырковский</a:t>
            </a:r>
            <a:r>
              <a:rPr lang="ru-RU" sz="4000" dirty="0" smtClean="0"/>
              <a:t> Дом культуры был удостоен наивысшей награды «Лучшее учреждение культуры Новгородского района».</a:t>
            </a:r>
          </a:p>
          <a:p>
            <a:pPr algn="ctr" eaLnBrk="1" hangingPunct="1">
              <a:defRPr/>
            </a:pPr>
            <a:endParaRPr lang="ru-RU" sz="4000" dirty="0" smtClean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nimBg="1"/>
      <p:bldP spid="4915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188639"/>
            <a:ext cx="8064127" cy="1224137"/>
          </a:xfr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600" b="1" dirty="0" smtClean="0">
                <a:solidFill>
                  <a:srgbClr val="FF0000"/>
                </a:solidFill>
              </a:rPr>
              <a:t>Ежегодный межрайонный конкурс молодых исполнителей популярной песни«</a:t>
            </a:r>
            <a:r>
              <a:rPr lang="en-US" sz="3600" b="1" dirty="0" smtClean="0">
                <a:solidFill>
                  <a:srgbClr val="FF0000"/>
                </a:solidFill>
              </a:rPr>
              <a:t>NEW STAR</a:t>
            </a:r>
            <a:r>
              <a:rPr lang="ru-RU" sz="4000" dirty="0" smtClean="0">
                <a:solidFill>
                  <a:srgbClr val="FF0000"/>
                </a:solidFill>
              </a:rPr>
              <a:t>»</a:t>
            </a:r>
          </a:p>
        </p:txBody>
      </p:sp>
      <p:pic>
        <p:nvPicPr>
          <p:cNvPr id="15363" name="Picture 10" descr="C:\Users\inteko\Desktop\для отчета фото мероприятия 2015\UyNEpyDm_-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700213"/>
            <a:ext cx="8642350" cy="499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C:\Documents and Settings\Евгений Виноградов\Рабочий стол\ф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25" y="1196752"/>
            <a:ext cx="2879799" cy="5400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55576" y="260648"/>
            <a:ext cx="7704856" cy="791865"/>
          </a:xfr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                      </a:t>
            </a:r>
            <a:br>
              <a:rPr lang="ru-RU" sz="4000" dirty="0" smtClean="0"/>
            </a:br>
            <a:r>
              <a:rPr lang="ru-RU" sz="4000" dirty="0" smtClean="0"/>
              <a:t>    </a:t>
            </a:r>
            <a:r>
              <a:rPr lang="ru-RU" sz="4400" b="1" dirty="0" smtClean="0">
                <a:solidFill>
                  <a:srgbClr val="FF0000"/>
                </a:solidFill>
              </a:rPr>
              <a:t>«МИССИС СЫРКОВО – 2015»</a:t>
            </a:r>
            <a:endParaRPr lang="ru-RU" sz="4000" b="1" dirty="0" smtClean="0">
              <a:solidFill>
                <a:srgbClr val="FF0000"/>
              </a:solidFill>
            </a:endParaRPr>
          </a:p>
        </p:txBody>
      </p:sp>
      <p:pic>
        <p:nvPicPr>
          <p:cNvPr id="13316" name="Picture 4" descr="C:\Users\inteko\Desktop\для отчета фото мероприятия 2015\мини мис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3860800"/>
            <a:ext cx="4843462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 descr="C:\Users\inteko\Desktop\МИНИ МИС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125538"/>
            <a:ext cx="3122613" cy="529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4" descr="C:\Users\inteko\Desktop\для отчета фото мероприятия 2015\мини мис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3717032"/>
            <a:ext cx="4843462" cy="2952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5" name="Picture 5" descr="http://cs304504.userapi.com/v304504823/c0f/aC8V2klgeaU.jpg">
            <a:hlinkClick r:id="" action="ppaction://hlinkshowjump?jump=nextslide"/>
            <a:hlinkHover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000240"/>
            <a:ext cx="6599655" cy="3733016"/>
          </a:xfrm>
          <a:prstGeom prst="rect">
            <a:avLst/>
          </a:prstGeom>
          <a:noFill/>
        </p:spPr>
      </p:pic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7544" y="142852"/>
            <a:ext cx="7632848" cy="1143008"/>
          </a:xfr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200" b="1" dirty="0">
                <a:solidFill>
                  <a:srgbClr val="FF0000"/>
                </a:solidFill>
              </a:rPr>
              <a:t>Гражданско-патриотическое воспитание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786182" y="1357298"/>
            <a:ext cx="3857652" cy="57150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1400" b="1" dirty="0">
                <a:solidFill>
                  <a:srgbClr val="FF0000"/>
                </a:solidFill>
              </a:rPr>
              <a:t>Шествие к воинскому захоронению, 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1400" b="1" dirty="0">
                <a:solidFill>
                  <a:srgbClr val="FF0000"/>
                </a:solidFill>
              </a:rPr>
              <a:t>зажжение Вечного огня.</a:t>
            </a:r>
          </a:p>
        </p:txBody>
      </p:sp>
      <p:pic>
        <p:nvPicPr>
          <p:cNvPr id="56327" name="Picture 7" descr="http://cs304504.userapi.com/v304504823/d0d/i5606BhyMH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652963"/>
            <a:ext cx="3671887" cy="2073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6329" name="Picture 9" descr="http://cs304504.userapi.com/v304504823/d28/IWghn13Sar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4652963"/>
            <a:ext cx="3668713" cy="2071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32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32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32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32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3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 animBg="1"/>
      <p:bldP spid="56323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241232" cy="850106"/>
          </a:xfr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9 мая. День Памяти.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IMG_685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340768"/>
            <a:ext cx="7920880" cy="5031881"/>
          </a:xfrm>
          <a:ln w="57150">
            <a:solidFill>
              <a:srgbClr val="002060"/>
            </a:solidFill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706090"/>
          </a:xfr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Последние Ветераны Великой Войны.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IMG_686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412776"/>
            <a:ext cx="7776864" cy="5149018"/>
          </a:xfrm>
          <a:ln w="57150">
            <a:solidFill>
              <a:srgbClr val="0070C0"/>
            </a:solidFill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467600" cy="1143000"/>
          </a:xfr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altLang="ru-RU" sz="3200" b="1" dirty="0" smtClean="0">
                <a:solidFill>
                  <a:srgbClr val="FF0000"/>
                </a:solidFill>
              </a:rPr>
              <a:t>Межрайонный открытый конкурс - фестиваль творчества «Майский вальс»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IMG_689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628801"/>
            <a:ext cx="7878344" cy="4392488"/>
          </a:xfrm>
          <a:ln w="57150">
            <a:solidFill>
              <a:srgbClr val="FFC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83568" y="6165304"/>
            <a:ext cx="7416824" cy="461665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    Фестиваль МАЙСКИЙ ВАЛЬС  д. </a:t>
            </a:r>
            <a:r>
              <a:rPr lang="ru-RU" sz="2400" b="1" dirty="0" err="1" smtClean="0">
                <a:solidFill>
                  <a:srgbClr val="FF0000"/>
                </a:solidFill>
              </a:rPr>
              <a:t>Сырково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6" name="Содержимое 3" descr="IMG_68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628800"/>
            <a:ext cx="7878344" cy="4392488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08912" cy="864096"/>
          </a:xfr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dirty="0" err="1" smtClean="0">
                <a:solidFill>
                  <a:srgbClr val="FF0000"/>
                </a:solidFill>
              </a:rPr>
              <a:t>Ермолинское</a:t>
            </a:r>
            <a:r>
              <a:rPr lang="ru-RU" sz="4400" b="1" dirty="0" smtClean="0">
                <a:solidFill>
                  <a:srgbClr val="FF0000"/>
                </a:solidFill>
              </a:rPr>
              <a:t> сельское поселение</a:t>
            </a:r>
            <a:endParaRPr lang="ru-RU" sz="44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179512" y="1268760"/>
            <a:ext cx="3000396" cy="537321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365760" indent="-256032" fontAlgn="auto">
              <a:spcAft>
                <a:spcPts val="0"/>
              </a:spcAft>
              <a:buFont typeface="Wingdings 3"/>
              <a:buNone/>
              <a:defRPr/>
            </a:pPr>
            <a:endParaRPr lang="ru-RU" sz="1800" dirty="0" smtClean="0"/>
          </a:p>
          <a:p>
            <a:pPr marL="365760" indent="-256032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000" dirty="0" smtClean="0"/>
              <a:t>Численность населения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000" dirty="0" smtClean="0"/>
              <a:t>на 01.01.16г</a:t>
            </a:r>
            <a:r>
              <a:rPr lang="ru-RU" sz="1800" dirty="0" smtClean="0"/>
              <a:t>. </a:t>
            </a:r>
            <a:r>
              <a:rPr lang="ru-RU" sz="2000" dirty="0" smtClean="0"/>
              <a:t>– </a:t>
            </a:r>
            <a:r>
              <a:rPr lang="ru-RU" sz="2000" b="1" dirty="0" smtClean="0"/>
              <a:t>11950</a:t>
            </a:r>
            <a:r>
              <a:rPr lang="ru-RU" sz="1800" b="1" dirty="0" smtClean="0"/>
              <a:t>чел.   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None/>
              <a:defRPr/>
            </a:pPr>
            <a:endParaRPr lang="ru-RU" sz="1800" b="1" dirty="0" smtClean="0"/>
          </a:p>
          <a:p>
            <a:pPr marL="365760" indent="-256032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000" dirty="0" smtClean="0"/>
              <a:t>Населенных пунктов в поселении – 1</a:t>
            </a:r>
            <a:r>
              <a:rPr lang="ru-RU" sz="2000" b="1" dirty="0" smtClean="0"/>
              <a:t>8.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None/>
              <a:defRPr/>
            </a:pPr>
            <a:endParaRPr lang="ru-RU" sz="1800" b="1" dirty="0" smtClean="0"/>
          </a:p>
          <a:p>
            <a:pPr marL="365760" indent="-256032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000" dirty="0" smtClean="0"/>
              <a:t>Дороги автомобильные: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1800" b="1" dirty="0" smtClean="0"/>
              <a:t>г. В.Новгород - г. Луга,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1800" b="1" dirty="0" smtClean="0"/>
              <a:t>г.В.Новгород - «АКРОН»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1800" b="1" dirty="0" smtClean="0"/>
              <a:t>г. В.Новгород- </a:t>
            </a:r>
            <a:r>
              <a:rPr lang="ru-RU" sz="1800" b="1" dirty="0" err="1" smtClean="0"/>
              <a:t>д.Нехино</a:t>
            </a:r>
            <a:endParaRPr lang="ru-RU" sz="1800" b="1" dirty="0" smtClean="0"/>
          </a:p>
          <a:p>
            <a:pPr marL="365760" indent="-256032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000" dirty="0" smtClean="0"/>
              <a:t>Железнодорожные: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1800" b="1" dirty="0" smtClean="0"/>
              <a:t>г. В.Новгород – 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1800" b="1" dirty="0" smtClean="0"/>
              <a:t>г.Санкт-Петербург.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1800" b="1" dirty="0" smtClean="0"/>
              <a:t>г. В.Новгород - г.Луга</a:t>
            </a:r>
            <a:r>
              <a:rPr lang="ru-RU" sz="1600" b="1" dirty="0" smtClean="0"/>
              <a:t>.</a:t>
            </a:r>
            <a:endParaRPr lang="ru-RU" sz="1600" b="1" dirty="0"/>
          </a:p>
        </p:txBody>
      </p:sp>
      <p:pic>
        <p:nvPicPr>
          <p:cNvPr id="1126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75856" y="1484784"/>
            <a:ext cx="5400675" cy="4643438"/>
          </a:xfrm>
        </p:spPr>
      </p:pic>
      <p:pic>
        <p:nvPicPr>
          <p:cNvPr id="5" name="Рисунок 4"/>
          <p:cNvPicPr/>
          <p:nvPr/>
        </p:nvPicPr>
        <p:blipFill>
          <a:blip r:embed="rId3" cstate="print">
            <a:lum contrast="20000"/>
          </a:blip>
          <a:srcRect l="5384" t="47442" r="57342" b="25317"/>
          <a:stretch>
            <a:fillRect/>
          </a:stretch>
        </p:blipFill>
        <p:spPr>
          <a:xfrm>
            <a:off x="3275856" y="1268760"/>
            <a:ext cx="5400600" cy="4824536"/>
          </a:xfrm>
          <a:prstGeom prst="rect">
            <a:avLst/>
          </a:prstGeom>
          <a:solidFill>
            <a:srgbClr val="7030A0"/>
          </a:solidFill>
          <a:ln w="19050">
            <a:solidFill>
              <a:schemeClr val="tx1"/>
            </a:solidFill>
          </a:ln>
        </p:spPr>
      </p:pic>
      <p:pic>
        <p:nvPicPr>
          <p:cNvPr id="55297" name="Picture 1" descr="C:\Users\Александр\Desktop\Новая папка\IMG_77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340768"/>
            <a:ext cx="5544616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Шестиугольник 6"/>
          <p:cNvSpPr/>
          <p:nvPr/>
        </p:nvSpPr>
        <p:spPr>
          <a:xfrm rot="16200000" flipV="1">
            <a:off x="6601368" y="3802184"/>
            <a:ext cx="45719" cy="72008"/>
          </a:xfrm>
          <a:prstGeom prst="hexagon">
            <a:avLst>
              <a:gd name="adj" fmla="val 35884"/>
              <a:gd name="vf" fmla="val 1154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372200" y="3933057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д. </a:t>
            </a:r>
            <a:r>
              <a:rPr lang="ru-RU" dirty="0" err="1" smtClean="0"/>
              <a:t>Ермолино</a:t>
            </a: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6552" y="260648"/>
            <a:ext cx="7128792" cy="1296144"/>
          </a:xfrm>
          <a:solidFill>
            <a:schemeClr val="accent4">
              <a:lumMod val="20000"/>
              <a:lumOff val="80000"/>
            </a:schemeClr>
          </a:solidFill>
          <a:ln w="38100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Помним героев Великой войны.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IMG_730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628800"/>
            <a:ext cx="7467600" cy="4841454"/>
          </a:xfrm>
          <a:ln w="57150">
            <a:solidFill>
              <a:srgbClr val="FFC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355976" y="188640"/>
            <a:ext cx="2592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70 лет</a:t>
            </a:r>
            <a:endParaRPr lang="ru-RU" sz="6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7300" dirty="0" smtClean="0">
                <a:solidFill>
                  <a:srgbClr val="FF0000"/>
                </a:solidFill>
              </a:rPr>
              <a:t>    ПОБЕДА.  70 ЛЕТ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9" name="Picture 5" descr="C:\Users\Александр 1\Desktop\ФОТО дляДоклада\IMG_805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97329"/>
            <a:ext cx="7920880" cy="4728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6665168" cy="778098"/>
          </a:xfr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ПОБЕДА.    70 ЛЕТ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Александр 1\Desktop\IMG_806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941916" y="1268760"/>
            <a:ext cx="7230484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572000" y="6021288"/>
            <a:ext cx="338437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Д. </a:t>
            </a:r>
            <a:r>
              <a:rPr lang="ru-RU" sz="2800" dirty="0" err="1" smtClean="0">
                <a:solidFill>
                  <a:srgbClr val="FF0000"/>
                </a:solidFill>
              </a:rPr>
              <a:t>Ермолино</a:t>
            </a:r>
            <a:r>
              <a:rPr lang="ru-RU" sz="2800" dirty="0" smtClean="0">
                <a:solidFill>
                  <a:srgbClr val="FF0000"/>
                </a:solidFill>
              </a:rPr>
              <a:t>  9 мая 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6984776" cy="1008112"/>
          </a:xfr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Д</a:t>
            </a:r>
            <a:r>
              <a:rPr lang="ru-RU" sz="4800" b="1" dirty="0" smtClean="0">
                <a:solidFill>
                  <a:srgbClr val="FF0000"/>
                </a:solidFill>
              </a:rPr>
              <a:t>ОКЛАД  ОКОНЧЕН.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5445224"/>
            <a:ext cx="6480720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Спасибо за оценку нашей работы.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Александр 1\Desktop\ПЛЕТНИХА\НОКИЯ 2015\Photo008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12776"/>
            <a:ext cx="7344817" cy="374441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14348" y="188640"/>
            <a:ext cx="7467600" cy="1008112"/>
          </a:xfr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Структура земельного фонда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err="1" smtClean="0">
                <a:solidFill>
                  <a:srgbClr val="FF0000"/>
                </a:solidFill>
              </a:rPr>
              <a:t>Ермолинского</a:t>
            </a:r>
            <a:r>
              <a:rPr lang="ru-RU" sz="3200" b="1" dirty="0" smtClean="0">
                <a:solidFill>
                  <a:srgbClr val="FF0000"/>
                </a:solidFill>
              </a:rPr>
              <a:t> сельского поселения</a:t>
            </a:r>
            <a:endParaRPr lang="ru-RU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0" y="1285860"/>
          <a:ext cx="8858280" cy="5572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Численность населения</a:t>
            </a:r>
            <a:endParaRPr lang="ru-RU" sz="48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611560" y="1412776"/>
          <a:ext cx="7272808" cy="5205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75656" y="2204864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10529</a:t>
            </a:r>
            <a:endParaRPr lang="ru-RU" sz="2000" b="1" dirty="0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169224" cy="778098"/>
          </a:xfr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Категории населения</a:t>
            </a:r>
            <a:endParaRPr lang="ru-RU" sz="48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323528" y="1340768"/>
          <a:ext cx="8136904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35696" y="1268760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11950</a:t>
            </a:r>
            <a:endParaRPr lang="ru-RU" sz="2000" b="1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850106"/>
          </a:xfr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  Количество многодетных семей</a:t>
            </a:r>
            <a:endParaRPr lang="ru-RU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1600201"/>
          <a:ext cx="7931224" cy="4565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827640" cy="1152128"/>
          </a:xfrm>
          <a:solidFill>
            <a:schemeClr val="bg1"/>
          </a:solidFill>
          <a:ln w="57150">
            <a:solidFill>
              <a:srgbClr val="0070C0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Бюджет </a:t>
            </a:r>
            <a:r>
              <a:rPr lang="ru-RU" sz="3600" b="1" dirty="0" err="1" smtClean="0">
                <a:solidFill>
                  <a:srgbClr val="FF0000"/>
                </a:solidFill>
              </a:rPr>
              <a:t>Ермолинского</a:t>
            </a:r>
            <a:r>
              <a:rPr lang="ru-RU" sz="3600" b="1" dirty="0" smtClean="0">
                <a:solidFill>
                  <a:srgbClr val="FF0000"/>
                </a:solidFill>
              </a:rPr>
              <a:t> сельского поселения на 2015г</a:t>
            </a:r>
            <a:r>
              <a:rPr lang="ru-RU" sz="2400" b="1" dirty="0" smtClean="0">
                <a:solidFill>
                  <a:srgbClr val="FF0000"/>
                </a:solidFill>
              </a:rPr>
              <a:t>.(тыс.руб.)</a:t>
            </a:r>
            <a:endParaRPr lang="ru-RU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12" name="Содержимое 11"/>
          <p:cNvGraphicFramePr>
            <a:graphicFrameLocks noGrp="1"/>
          </p:cNvGraphicFramePr>
          <p:nvPr>
            <p:ph sz="quarter" idx="1"/>
          </p:nvPr>
        </p:nvGraphicFramePr>
        <p:xfrm>
          <a:off x="755576" y="1772816"/>
          <a:ext cx="6984776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FF0000"/>
                </a:solidFill>
              </a:rPr>
              <a:t>Собственные доходы  в 2015 году </a:t>
            </a:r>
            <a:r>
              <a:rPr lang="ru-RU" sz="3100" b="1" dirty="0" smtClean="0">
                <a:solidFill>
                  <a:srgbClr val="FF0000"/>
                </a:solidFill>
              </a:rPr>
              <a:t>(тыс. </a:t>
            </a:r>
            <a:r>
              <a:rPr lang="ru-RU" sz="3100" b="1" dirty="0" err="1" smtClean="0">
                <a:solidFill>
                  <a:srgbClr val="FF0000"/>
                </a:solidFill>
              </a:rPr>
              <a:t>руб</a:t>
            </a:r>
            <a:r>
              <a:rPr lang="ru-RU" sz="3100" b="1" dirty="0" smtClean="0">
                <a:solidFill>
                  <a:srgbClr val="FF0000"/>
                </a:solidFill>
              </a:rPr>
              <a:t>)</a:t>
            </a:r>
            <a:endParaRPr lang="ru-RU" sz="31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-180528" y="692696"/>
          <a:ext cx="9721080" cy="7001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6337"/>
                <a:gridCol w="1737712"/>
                <a:gridCol w="1604863"/>
                <a:gridCol w="1512168"/>
              </a:tblGrid>
              <a:tr h="748144"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ru-RU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smtClean="0">
                          <a:solidFill>
                            <a:schemeClr val="tx1"/>
                          </a:solidFill>
                        </a:rPr>
                        <a:t>План</a:t>
                      </a:r>
                      <a:endParaRPr lang="ru-RU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smtClean="0">
                          <a:solidFill>
                            <a:schemeClr val="tx1"/>
                          </a:solidFill>
                        </a:rPr>
                        <a:t>Факт</a:t>
                      </a:r>
                      <a:endParaRPr lang="ru-RU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ru-RU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1285301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Bookman Old Style" pitchFamily="18" charset="0"/>
                        </a:rPr>
                        <a:t>1. Налог на доходы физических лиц</a:t>
                      </a:r>
                      <a:br>
                        <a:rPr lang="ru-RU" sz="2000" dirty="0" smtClean="0">
                          <a:latin typeface="Bookman Old Style" pitchFamily="18" charset="0"/>
                        </a:rPr>
                      </a:br>
                      <a:r>
                        <a:rPr lang="ru-RU" sz="2000" dirty="0" smtClean="0">
                          <a:latin typeface="Bookman Old Style" pitchFamily="18" charset="0"/>
                        </a:rPr>
                        <a:t>2. Единый сельскохозяйственный налог</a:t>
                      </a:r>
                      <a:endParaRPr lang="ru-RU" sz="20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2112,0</a:t>
                      </a:r>
                    </a:p>
                    <a:p>
                      <a:pPr algn="ctr"/>
                      <a:endParaRPr lang="ru-RU" sz="2400" b="1" dirty="0" smtClean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1672,0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2242,0</a:t>
                      </a:r>
                    </a:p>
                    <a:p>
                      <a:pPr algn="ctr"/>
                      <a:endParaRPr lang="ru-RU" sz="2400" b="1" dirty="0" smtClean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2875,8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109,3</a:t>
                      </a:r>
                    </a:p>
                    <a:p>
                      <a:pPr algn="ctr"/>
                      <a:endParaRPr lang="ru-RU" sz="2400" b="1" dirty="0" smtClean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172,0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687487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Bookman Old Style" pitchFamily="18" charset="0"/>
                        </a:rPr>
                        <a:t>3. Налог на имущество физических лиц</a:t>
                      </a:r>
                      <a:endParaRPr lang="ru-RU" sz="20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912,0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959,2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105,2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48360">
                <a:tc>
                  <a:txBody>
                    <a:bodyPr/>
                    <a:lstStyle/>
                    <a:p>
                      <a:r>
                        <a:rPr lang="ru-RU" sz="2000" smtClean="0">
                          <a:latin typeface="Bookman Old Style" pitchFamily="18" charset="0"/>
                        </a:rPr>
                        <a:t>4.Земельный</a:t>
                      </a:r>
                      <a:r>
                        <a:rPr lang="ru-RU" sz="2000" baseline="0" smtClean="0">
                          <a:latin typeface="Bookman Old Style" pitchFamily="18" charset="0"/>
                        </a:rPr>
                        <a:t>  налог</a:t>
                      </a:r>
                      <a:endParaRPr lang="ru-RU" sz="20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12511,0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12633,5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101,0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48360">
                <a:tc>
                  <a:txBody>
                    <a:bodyPr/>
                    <a:lstStyle/>
                    <a:p>
                      <a:r>
                        <a:rPr lang="ru-RU" sz="2000" smtClean="0">
                          <a:latin typeface="Bookman Old Style" pitchFamily="18" charset="0"/>
                        </a:rPr>
                        <a:t>5. Госпошлина</a:t>
                      </a:r>
                      <a:endParaRPr lang="ru-RU" sz="20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23.0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25.2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109,6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4836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Bookman Old Style" pitchFamily="18" charset="0"/>
                        </a:rPr>
                        <a:t>6. Акцизы</a:t>
                      </a:r>
                      <a:endParaRPr lang="ru-RU" sz="20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1401,0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1566,1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111,8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2839618">
                <a:tc>
                  <a:txBody>
                    <a:bodyPr/>
                    <a:lstStyle/>
                    <a:p>
                      <a:r>
                        <a:rPr lang="ru-RU" sz="2000" smtClean="0">
                          <a:latin typeface="Bookman Old Style" pitchFamily="18" charset="0"/>
                        </a:rPr>
                        <a:t>7. Аренда муниципального       </a:t>
                      </a:r>
                    </a:p>
                    <a:p>
                      <a:r>
                        <a:rPr lang="ru-RU" sz="2000" smtClean="0">
                          <a:latin typeface="Bookman Old Style" pitchFamily="18" charset="0"/>
                        </a:rPr>
                        <a:t>Имущества</a:t>
                      </a:r>
                    </a:p>
                    <a:p>
                      <a:endParaRPr lang="ru-RU" sz="2000" smtClean="0">
                        <a:latin typeface="Bookman Old Style" pitchFamily="18" charset="0"/>
                      </a:endParaRPr>
                    </a:p>
                    <a:p>
                      <a:r>
                        <a:rPr lang="ru-RU" sz="2000" smtClean="0">
                          <a:latin typeface="Bookman Old Style" pitchFamily="18" charset="0"/>
                        </a:rPr>
                        <a:t>8. Продажа з/у</a:t>
                      </a:r>
                    </a:p>
                    <a:p>
                      <a:endParaRPr lang="ru-RU" sz="2000" smtClean="0">
                        <a:latin typeface="Bookman Old Style" pitchFamily="18" charset="0"/>
                      </a:endParaRPr>
                    </a:p>
                    <a:p>
                      <a:r>
                        <a:rPr lang="ru-RU" sz="2800" b="1" baseline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Всего</a:t>
                      </a:r>
                    </a:p>
                    <a:p>
                      <a:endParaRPr lang="ru-RU" sz="2800" b="1" baseline="0" smtClean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  <a:p>
                      <a:endParaRPr lang="ru-RU" sz="2800" b="1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165,0</a:t>
                      </a:r>
                    </a:p>
                    <a:p>
                      <a:pPr algn="ctr"/>
                      <a:endParaRPr lang="ru-RU" sz="2400" b="1" dirty="0" smtClean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1500,0</a:t>
                      </a:r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    </a:t>
                      </a:r>
                    </a:p>
                    <a:p>
                      <a:pPr algn="ctr"/>
                      <a:endParaRPr lang="ru-RU" sz="2400" b="1" dirty="0" smtClean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18696,0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73,3</a:t>
                      </a:r>
                    </a:p>
                    <a:p>
                      <a:pPr algn="ctr"/>
                      <a:endParaRPr lang="ru-RU" sz="2400" b="1" dirty="0" smtClean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1747,7</a:t>
                      </a:r>
                    </a:p>
                    <a:p>
                      <a:pPr algn="ctr"/>
                      <a:endParaRPr lang="ru-RU" sz="2400" b="1" dirty="0" smtClean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20429,8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44,4</a:t>
                      </a:r>
                    </a:p>
                    <a:p>
                      <a:pPr algn="ctr"/>
                      <a:endParaRPr lang="ru-RU" sz="2400" b="1" dirty="0" smtClean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116.5</a:t>
                      </a:r>
                    </a:p>
                    <a:p>
                      <a:pPr algn="ctr"/>
                      <a:endParaRPr lang="ru-RU" sz="2400" b="1" dirty="0" smtClean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109,3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4709</TotalTime>
  <Words>510</Words>
  <Application>Microsoft Office PowerPoint</Application>
  <PresentationFormat>Экран (4:3)</PresentationFormat>
  <Paragraphs>167</Paragraphs>
  <Slides>33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Эркер</vt:lpstr>
      <vt:lpstr>Отчет  о результатах деятельности Администрации  Ермолинского сельского поселения за 2015 год</vt:lpstr>
      <vt:lpstr>Городские и сельские поселения Новгородского муниципального района</vt:lpstr>
      <vt:lpstr>Ермолинское сельское поселение</vt:lpstr>
      <vt:lpstr>Структура земельного фонда  Ермолинского сельского поселения</vt:lpstr>
      <vt:lpstr>Численность населения</vt:lpstr>
      <vt:lpstr>Категории населения</vt:lpstr>
      <vt:lpstr>  Количество многодетных семей</vt:lpstr>
      <vt:lpstr>Бюджет Ермолинского сельского поселения на 2015г.(тыс.руб.)</vt:lpstr>
      <vt:lpstr>Собственные доходы  в 2015 году (тыс. руб)</vt:lpstr>
      <vt:lpstr>Структура муниципального заказа</vt:lpstr>
      <vt:lpstr>Слайд 11</vt:lpstr>
      <vt:lpstr>Инвестиции в действии</vt:lpstr>
      <vt:lpstr>Тепличный комплекс «Милава»</vt:lpstr>
      <vt:lpstr>Жилищное строительство 2015</vt:lpstr>
      <vt:lpstr>Многоквартирный жилой дом                   д. Григорово</vt:lpstr>
      <vt:lpstr>Дом для детей-сирот  д. Сырково</vt:lpstr>
      <vt:lpstr>Торговый дом ДИКСИ</vt:lpstr>
      <vt:lpstr>Мост через р. Веряжа в д. Григорово</vt:lpstr>
      <vt:lpstr>МАОУ «Сырковская средняя общеобразовательная школа»</vt:lpstr>
      <vt:lpstr>Численность детей в школе</vt:lpstr>
      <vt:lpstr>Сырковский  Детский Сад</vt:lpstr>
      <vt:lpstr>        Сеть учреждений культуры </vt:lpstr>
      <vt:lpstr>АНАЛИЗ РАБОТЫ ЗА 2015 ГОД</vt:lpstr>
      <vt:lpstr>Ежегодный межрайонный конкурс молодых исполнителей популярной песни«NEW STAR»</vt:lpstr>
      <vt:lpstr>                             «МИССИС СЫРКОВО – 2015»</vt:lpstr>
      <vt:lpstr>Гражданско-патриотическое воспитание</vt:lpstr>
      <vt:lpstr>9 мая. День Памяти.</vt:lpstr>
      <vt:lpstr>Последние Ветераны Великой Войны.</vt:lpstr>
      <vt:lpstr>Межрайонный открытый конкурс - фестиваль творчества «Майский вальс»</vt:lpstr>
      <vt:lpstr>Помним героев Великой войны.</vt:lpstr>
      <vt:lpstr>    ПОБЕДА.  70 ЛЕТ.</vt:lpstr>
      <vt:lpstr>ПОБЕДА.    70 ЛЕТ</vt:lpstr>
      <vt:lpstr>ДОКЛАД  ОКОНЧЕН.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Социально-экономическое развитие Сырковского сельского поселения  в 2011 году</dc:title>
  <dc:creator>Александр</dc:creator>
  <cp:lastModifiedBy>Александр 1</cp:lastModifiedBy>
  <cp:revision>467</cp:revision>
  <dcterms:created xsi:type="dcterms:W3CDTF">2013-02-05T17:06:45Z</dcterms:created>
  <dcterms:modified xsi:type="dcterms:W3CDTF">2016-03-24T11:55:24Z</dcterms:modified>
</cp:coreProperties>
</file>